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18288000" cy="10287000"/>
  <p:notesSz cx="6858000" cy="9144000"/>
  <p:embeddedFontLst>
    <p:embeddedFont>
      <p:font typeface="The Seasons" charset="1" panose="00000000000000000000"/>
      <p:regular r:id="rId29"/>
    </p:embeddedFont>
    <p:embeddedFont>
      <p:font typeface="The Seasons Bold" charset="1" panose="00000000000000000000"/>
      <p:regular r:id="rId30"/>
    </p:embeddedFont>
    <p:embeddedFont>
      <p:font typeface="Tenor Sans" charset="1" panose="0200000000000000000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6.jpeg" Type="http://schemas.openxmlformats.org/officeDocument/2006/relationships/image"/><Relationship Id="rId4" Target="../media/image7.jpeg" Type="http://schemas.openxmlformats.org/officeDocument/2006/relationships/image"/><Relationship Id="rId5" Target="../media/image8.jpeg" Type="http://schemas.openxmlformats.org/officeDocument/2006/relationships/image"/><Relationship Id="rId6" Target="../media/image9.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1.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jpeg" Type="http://schemas.openxmlformats.org/officeDocument/2006/relationships/image"/><Relationship Id="rId4" Target="../media/image13.jpeg" Type="http://schemas.openxmlformats.org/officeDocument/2006/relationships/image"/><Relationship Id="rId5" Target="../media/image14.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5.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6.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6.jpeg" Type="http://schemas.openxmlformats.org/officeDocument/2006/relationships/image"/><Relationship Id="rId4" Target="../media/image17.jpeg" Type="http://schemas.openxmlformats.org/officeDocument/2006/relationships/image"/><Relationship Id="rId5" Target="../media/image18.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2.jpeg" Type="http://schemas.openxmlformats.org/officeDocument/2006/relationships/image"/><Relationship Id="rId4" Target="../media/image13.jpeg" Type="http://schemas.openxmlformats.org/officeDocument/2006/relationships/image"/><Relationship Id="rId5" Target="../media/image14.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jpeg" Type="http://schemas.openxmlformats.org/officeDocument/2006/relationships/image"/><Relationship Id="rId4" Target="../media/image19.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0.jpeg" Type="http://schemas.openxmlformats.org/officeDocument/2006/relationships/image"/><Relationship Id="rId4" Target="../media/image21.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9.jpeg" Type="http://schemas.openxmlformats.org/officeDocument/2006/relationships/image"/><Relationship Id="rId4" Target="../media/image14.jpeg" Type="http://schemas.openxmlformats.org/officeDocument/2006/relationships/image"/><Relationship Id="rId5" Target="../media/image6.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2.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5.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4.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TextBox 3" id="3"/>
          <p:cNvSpPr txBox="true"/>
          <p:nvPr/>
        </p:nvSpPr>
        <p:spPr>
          <a:xfrm rot="0">
            <a:off x="1477454" y="3703637"/>
            <a:ext cx="9969073" cy="1912646"/>
          </a:xfrm>
          <a:prstGeom prst="rect">
            <a:avLst/>
          </a:prstGeom>
        </p:spPr>
        <p:txBody>
          <a:bodyPr anchor="t" rtlCol="false" tIns="0" lIns="0" bIns="0" rIns="0">
            <a:spAutoFit/>
          </a:bodyPr>
          <a:lstStyle/>
          <a:p>
            <a:pPr algn="l">
              <a:lnSpc>
                <a:spcPts val="15607"/>
              </a:lnSpc>
              <a:spcBef>
                <a:spcPct val="0"/>
              </a:spcBef>
            </a:pPr>
            <a:r>
              <a:rPr lang="en-US" sz="11148">
                <a:solidFill>
                  <a:srgbClr val="000000"/>
                </a:solidFill>
                <a:latin typeface="The Seasons"/>
                <a:ea typeface="The Seasons"/>
                <a:cs typeface="The Seasons"/>
                <a:sym typeface="The Seasons"/>
              </a:rPr>
              <a:t>RESTAURANT.</a:t>
            </a:r>
          </a:p>
        </p:txBody>
      </p:sp>
      <p:sp>
        <p:nvSpPr>
          <p:cNvPr name="AutoShape 4" id="4"/>
          <p:cNvSpPr/>
          <p:nvPr/>
        </p:nvSpPr>
        <p:spPr>
          <a:xfrm>
            <a:off x="1477454" y="5690854"/>
            <a:ext cx="6492240" cy="0"/>
          </a:xfrm>
          <a:prstGeom prst="line">
            <a:avLst/>
          </a:prstGeom>
          <a:ln cap="flat" w="38100">
            <a:solidFill>
              <a:srgbClr val="000000"/>
            </a:solidFill>
            <a:prstDash val="solid"/>
            <a:headEnd type="none" len="sm" w="sm"/>
            <a:tailEnd type="none" len="sm" w="sm"/>
          </a:ln>
        </p:spPr>
      </p:sp>
      <p:grpSp>
        <p:nvGrpSpPr>
          <p:cNvPr name="Group 5" id="5"/>
          <p:cNvGrpSpPr/>
          <p:nvPr/>
        </p:nvGrpSpPr>
        <p:grpSpPr>
          <a:xfrm rot="0">
            <a:off x="11446528" y="244931"/>
            <a:ext cx="5812772" cy="7710985"/>
            <a:chOff x="0" y="0"/>
            <a:chExt cx="900551" cy="1194633"/>
          </a:xfrm>
        </p:grpSpPr>
        <p:sp>
          <p:nvSpPr>
            <p:cNvPr name="Freeform 6" id="6"/>
            <p:cNvSpPr/>
            <p:nvPr/>
          </p:nvSpPr>
          <p:spPr>
            <a:xfrm flipH="false" flipV="false" rot="0">
              <a:off x="0" y="0"/>
              <a:ext cx="900551" cy="1194633"/>
            </a:xfrm>
            <a:custGeom>
              <a:avLst/>
              <a:gdLst/>
              <a:ahLst/>
              <a:cxnLst/>
              <a:rect r="r" b="b" t="t" l="l"/>
              <a:pathLst>
                <a:path h="1194633" w="900551">
                  <a:moveTo>
                    <a:pt x="30633" y="0"/>
                  </a:moveTo>
                  <a:lnTo>
                    <a:pt x="869917" y="0"/>
                  </a:lnTo>
                  <a:cubicBezTo>
                    <a:pt x="878042" y="0"/>
                    <a:pt x="885833" y="3227"/>
                    <a:pt x="891578" y="8972"/>
                  </a:cubicBezTo>
                  <a:cubicBezTo>
                    <a:pt x="897323" y="14717"/>
                    <a:pt x="900551" y="22509"/>
                    <a:pt x="900551" y="30633"/>
                  </a:cubicBezTo>
                  <a:lnTo>
                    <a:pt x="900551" y="1164000"/>
                  </a:lnTo>
                  <a:cubicBezTo>
                    <a:pt x="900551" y="1172125"/>
                    <a:pt x="897323" y="1179916"/>
                    <a:pt x="891578" y="1185661"/>
                  </a:cubicBezTo>
                  <a:cubicBezTo>
                    <a:pt x="885833" y="1191406"/>
                    <a:pt x="878042" y="1194633"/>
                    <a:pt x="869917" y="1194633"/>
                  </a:cubicBezTo>
                  <a:lnTo>
                    <a:pt x="30633" y="1194633"/>
                  </a:lnTo>
                  <a:cubicBezTo>
                    <a:pt x="22509" y="1194633"/>
                    <a:pt x="14717" y="1191406"/>
                    <a:pt x="8972" y="1185661"/>
                  </a:cubicBezTo>
                  <a:cubicBezTo>
                    <a:pt x="3227" y="1179916"/>
                    <a:pt x="0" y="1172125"/>
                    <a:pt x="0" y="1164000"/>
                  </a:cubicBezTo>
                  <a:lnTo>
                    <a:pt x="0" y="30633"/>
                  </a:lnTo>
                  <a:cubicBezTo>
                    <a:pt x="0" y="22509"/>
                    <a:pt x="3227" y="14717"/>
                    <a:pt x="8972" y="8972"/>
                  </a:cubicBezTo>
                  <a:cubicBezTo>
                    <a:pt x="14717" y="3227"/>
                    <a:pt x="22509" y="0"/>
                    <a:pt x="30633" y="0"/>
                  </a:cubicBezTo>
                  <a:close/>
                </a:path>
              </a:pathLst>
            </a:custGeom>
            <a:blipFill>
              <a:blip r:embed="rId3"/>
              <a:stretch>
                <a:fillRect l="-49673" t="0" r="-49673" b="0"/>
              </a:stretch>
            </a:blipFill>
          </p:spPr>
        </p:sp>
      </p:grpSp>
      <p:sp>
        <p:nvSpPr>
          <p:cNvPr name="TextBox 7" id="7"/>
          <p:cNvSpPr txBox="true"/>
          <p:nvPr/>
        </p:nvSpPr>
        <p:spPr>
          <a:xfrm rot="0">
            <a:off x="1477454" y="5821363"/>
            <a:ext cx="6737887" cy="542925"/>
          </a:xfrm>
          <a:prstGeom prst="rect">
            <a:avLst/>
          </a:prstGeom>
        </p:spPr>
        <p:txBody>
          <a:bodyPr anchor="t" rtlCol="false" tIns="0" lIns="0" bIns="0" rIns="0">
            <a:spAutoFit/>
          </a:bodyPr>
          <a:lstStyle/>
          <a:p>
            <a:pPr algn="l">
              <a:lnSpc>
                <a:spcPts val="4200"/>
              </a:lnSpc>
              <a:spcBef>
                <a:spcPct val="0"/>
              </a:spcBef>
            </a:pPr>
            <a:r>
              <a:rPr lang="en-US" sz="3000" b="true">
                <a:solidFill>
                  <a:srgbClr val="000000"/>
                </a:solidFill>
                <a:latin typeface="The Seasons Bold"/>
                <a:ea typeface="The Seasons Bold"/>
                <a:cs typeface="The Seasons Bold"/>
                <a:sym typeface="The Seasons Bold"/>
              </a:rPr>
              <a:t>Experience Culinary Perfection</a:t>
            </a:r>
          </a:p>
        </p:txBody>
      </p:sp>
      <p:sp>
        <p:nvSpPr>
          <p:cNvPr name="Freeform 8" id="8"/>
          <p:cNvSpPr/>
          <p:nvPr/>
        </p:nvSpPr>
        <p:spPr>
          <a:xfrm flipH="false" flipV="true" rot="5400000">
            <a:off x="7754848" y="4635241"/>
            <a:ext cx="1122475" cy="2335618"/>
          </a:xfrm>
          <a:custGeom>
            <a:avLst/>
            <a:gdLst/>
            <a:ahLst/>
            <a:cxnLst/>
            <a:rect r="r" b="b" t="t" l="l"/>
            <a:pathLst>
              <a:path h="2335618" w="1122475">
                <a:moveTo>
                  <a:pt x="0" y="2335618"/>
                </a:moveTo>
                <a:lnTo>
                  <a:pt x="1122475" y="2335618"/>
                </a:lnTo>
                <a:lnTo>
                  <a:pt x="1122475" y="0"/>
                </a:lnTo>
                <a:lnTo>
                  <a:pt x="0" y="0"/>
                </a:lnTo>
                <a:lnTo>
                  <a:pt x="0" y="2335618"/>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99059" y="0"/>
            <a:ext cx="18387059" cy="1028700"/>
            <a:chOff x="0" y="0"/>
            <a:chExt cx="4842682" cy="270933"/>
          </a:xfrm>
        </p:grpSpPr>
        <p:sp>
          <p:nvSpPr>
            <p:cNvPr name="Freeform 10" id="10"/>
            <p:cNvSpPr/>
            <p:nvPr/>
          </p:nvSpPr>
          <p:spPr>
            <a:xfrm flipH="false" flipV="false" rot="0">
              <a:off x="0" y="0"/>
              <a:ext cx="4842682" cy="270933"/>
            </a:xfrm>
            <a:custGeom>
              <a:avLst/>
              <a:gdLst/>
              <a:ahLst/>
              <a:cxnLst/>
              <a:rect r="r" b="b" t="t" l="l"/>
              <a:pathLst>
                <a:path h="270933" w="4842682">
                  <a:moveTo>
                    <a:pt x="0" y="0"/>
                  </a:moveTo>
                  <a:lnTo>
                    <a:pt x="4842682" y="0"/>
                  </a:lnTo>
                  <a:lnTo>
                    <a:pt x="4842682" y="270933"/>
                  </a:lnTo>
                  <a:lnTo>
                    <a:pt x="0" y="270933"/>
                  </a:lnTo>
                  <a:close/>
                </a:path>
              </a:pathLst>
            </a:custGeom>
            <a:solidFill>
              <a:srgbClr val="D69A22"/>
            </a:solidFill>
          </p:spPr>
        </p:sp>
        <p:sp>
          <p:nvSpPr>
            <p:cNvPr name="TextBox 11" id="11"/>
            <p:cNvSpPr txBox="true"/>
            <p:nvPr/>
          </p:nvSpPr>
          <p:spPr>
            <a:xfrm>
              <a:off x="0" y="-38100"/>
              <a:ext cx="4842682" cy="309033"/>
            </a:xfrm>
            <a:prstGeom prst="rect">
              <a:avLst/>
            </a:prstGeom>
          </p:spPr>
          <p:txBody>
            <a:bodyPr anchor="ctr" rtlCol="false" tIns="50800" lIns="50800" bIns="50800" rIns="50800"/>
            <a:lstStyle/>
            <a:p>
              <a:pPr algn="ctr">
                <a:lnSpc>
                  <a:spcPts val="2659"/>
                </a:lnSpc>
                <a:spcBef>
                  <a:spcPct val="0"/>
                </a:spcBef>
              </a:pPr>
            </a:p>
          </p:txBody>
        </p:sp>
      </p:grpSp>
      <p:sp>
        <p:nvSpPr>
          <p:cNvPr name="TextBox 12" id="12"/>
          <p:cNvSpPr txBox="true"/>
          <p:nvPr/>
        </p:nvSpPr>
        <p:spPr>
          <a:xfrm rot="0">
            <a:off x="6609352" y="8553275"/>
            <a:ext cx="5069296" cy="542925"/>
          </a:xfrm>
          <a:prstGeom prst="rect">
            <a:avLst/>
          </a:prstGeom>
        </p:spPr>
        <p:txBody>
          <a:bodyPr anchor="t" rtlCol="false" tIns="0" lIns="0" bIns="0" rIns="0">
            <a:spAutoFit/>
          </a:bodyPr>
          <a:lstStyle/>
          <a:p>
            <a:pPr algn="ctr">
              <a:lnSpc>
                <a:spcPts val="4200"/>
              </a:lnSpc>
              <a:spcBef>
                <a:spcPct val="0"/>
              </a:spcBef>
            </a:pPr>
            <a:r>
              <a:rPr lang="en-US" b="true" sz="3000">
                <a:solidFill>
                  <a:srgbClr val="AF7800"/>
                </a:solidFill>
                <a:latin typeface="The Seasons Bold"/>
                <a:ea typeface="The Seasons Bold"/>
                <a:cs typeface="The Seasons Bold"/>
                <a:sym typeface="The Seasons Bold"/>
              </a:rPr>
              <a:t>Larana, Inc.</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6413193" y="4908389"/>
            <a:ext cx="11874807" cy="5246370"/>
            <a:chOff x="0" y="0"/>
            <a:chExt cx="1839718" cy="812800"/>
          </a:xfrm>
        </p:grpSpPr>
        <p:sp>
          <p:nvSpPr>
            <p:cNvPr name="Freeform 4" id="4"/>
            <p:cNvSpPr/>
            <p:nvPr/>
          </p:nvSpPr>
          <p:spPr>
            <a:xfrm flipH="false" flipV="false" rot="0">
              <a:off x="0" y="0"/>
              <a:ext cx="1839718" cy="812800"/>
            </a:xfrm>
            <a:custGeom>
              <a:avLst/>
              <a:gdLst/>
              <a:ahLst/>
              <a:cxnLst/>
              <a:rect r="r" b="b" t="t" l="l"/>
              <a:pathLst>
                <a:path h="812800" w="1839718">
                  <a:moveTo>
                    <a:pt x="0" y="0"/>
                  </a:moveTo>
                  <a:lnTo>
                    <a:pt x="1839718" y="0"/>
                  </a:lnTo>
                  <a:lnTo>
                    <a:pt x="1839718" y="812800"/>
                  </a:lnTo>
                  <a:lnTo>
                    <a:pt x="0" y="812800"/>
                  </a:lnTo>
                  <a:close/>
                </a:path>
              </a:pathLst>
            </a:custGeom>
            <a:blipFill>
              <a:blip r:embed="rId3"/>
              <a:stretch>
                <a:fillRect l="0" t="-30866" r="0" b="-30866"/>
              </a:stretch>
            </a:blipFill>
          </p:spPr>
        </p:sp>
      </p:grpSp>
      <p:sp>
        <p:nvSpPr>
          <p:cNvPr name="TextBox 5" id="5"/>
          <p:cNvSpPr txBox="true"/>
          <p:nvPr/>
        </p:nvSpPr>
        <p:spPr>
          <a:xfrm rot="0">
            <a:off x="6413193" y="2051593"/>
            <a:ext cx="10251211" cy="17684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
        <p:nvSpPr>
          <p:cNvPr name="TextBox 6" id="6"/>
          <p:cNvSpPr txBox="true"/>
          <p:nvPr/>
        </p:nvSpPr>
        <p:spPr>
          <a:xfrm rot="0">
            <a:off x="1628425" y="3298825"/>
            <a:ext cx="5176090" cy="3489326"/>
          </a:xfrm>
          <a:prstGeom prst="rect">
            <a:avLst/>
          </a:prstGeom>
        </p:spPr>
        <p:txBody>
          <a:bodyPr anchor="t" rtlCol="false" tIns="0" lIns="0" bIns="0" rIns="0">
            <a:spAutoFit/>
          </a:bodyPr>
          <a:lstStyle/>
          <a:p>
            <a:pPr algn="l">
              <a:lnSpc>
                <a:spcPts val="13999"/>
              </a:lnSpc>
            </a:pPr>
            <a:r>
              <a:rPr lang="en-US" sz="9999">
                <a:solidFill>
                  <a:srgbClr val="000000"/>
                </a:solidFill>
                <a:latin typeface="The Seasons"/>
                <a:ea typeface="The Seasons"/>
                <a:cs typeface="The Seasons"/>
                <a:sym typeface="The Seasons"/>
              </a:rPr>
              <a:t>About</a:t>
            </a:r>
          </a:p>
          <a:p>
            <a:pPr algn="l">
              <a:lnSpc>
                <a:spcPts val="13999"/>
              </a:lnSpc>
              <a:spcBef>
                <a:spcPct val="0"/>
              </a:spcBef>
            </a:pPr>
            <a:r>
              <a:rPr lang="en-US" sz="9999">
                <a:solidFill>
                  <a:srgbClr val="000000"/>
                </a:solidFill>
                <a:latin typeface="The Seasons"/>
                <a:ea typeface="The Seasons"/>
                <a:cs typeface="The Seasons"/>
                <a:sym typeface="The Seasons"/>
              </a:rPr>
              <a:t>Us</a:t>
            </a:r>
          </a:p>
        </p:txBody>
      </p:sp>
      <p:sp>
        <p:nvSpPr>
          <p:cNvPr name="AutoShape 7" id="7"/>
          <p:cNvSpPr/>
          <p:nvPr/>
        </p:nvSpPr>
        <p:spPr>
          <a:xfrm>
            <a:off x="6413193" y="4364228"/>
            <a:ext cx="6492240" cy="0"/>
          </a:xfrm>
          <a:prstGeom prst="line">
            <a:avLst/>
          </a:prstGeom>
          <a:ln cap="flat" w="38100">
            <a:solidFill>
              <a:srgbClr val="000000"/>
            </a:solidFill>
            <a:prstDash val="solid"/>
            <a:headEnd type="none" len="sm" w="sm"/>
            <a:tailEnd type="none" len="sm" w="sm"/>
          </a:ln>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0" y="0"/>
            <a:ext cx="8868922" cy="10287000"/>
            <a:chOff x="0" y="0"/>
            <a:chExt cx="2335848" cy="2709333"/>
          </a:xfrm>
        </p:grpSpPr>
        <p:sp>
          <p:nvSpPr>
            <p:cNvPr name="Freeform 4" id="4"/>
            <p:cNvSpPr/>
            <p:nvPr/>
          </p:nvSpPr>
          <p:spPr>
            <a:xfrm flipH="false" flipV="false" rot="0">
              <a:off x="0" y="0"/>
              <a:ext cx="2335848" cy="2709333"/>
            </a:xfrm>
            <a:custGeom>
              <a:avLst/>
              <a:gdLst/>
              <a:ahLst/>
              <a:cxnLst/>
              <a:rect r="r" b="b" t="t" l="l"/>
              <a:pathLst>
                <a:path h="2709333" w="2335848">
                  <a:moveTo>
                    <a:pt x="0" y="0"/>
                  </a:moveTo>
                  <a:lnTo>
                    <a:pt x="2335848" y="0"/>
                  </a:lnTo>
                  <a:lnTo>
                    <a:pt x="2335848" y="2709333"/>
                  </a:lnTo>
                  <a:lnTo>
                    <a:pt x="0" y="2709333"/>
                  </a:lnTo>
                  <a:close/>
                </a:path>
              </a:pathLst>
            </a:custGeom>
            <a:solidFill>
              <a:srgbClr val="000000"/>
            </a:solidFill>
          </p:spPr>
        </p:sp>
        <p:sp>
          <p:nvSpPr>
            <p:cNvPr name="TextBox 5" id="5"/>
            <p:cNvSpPr txBox="true"/>
            <p:nvPr/>
          </p:nvSpPr>
          <p:spPr>
            <a:xfrm>
              <a:off x="0" y="-38100"/>
              <a:ext cx="2335848" cy="2747433"/>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401255" y="1028700"/>
            <a:ext cx="3455314" cy="4236031"/>
            <a:chOff x="0" y="0"/>
            <a:chExt cx="812800" cy="996449"/>
          </a:xfrm>
        </p:grpSpPr>
        <p:sp>
          <p:nvSpPr>
            <p:cNvPr name="Freeform 7" id="7"/>
            <p:cNvSpPr/>
            <p:nvPr/>
          </p:nvSpPr>
          <p:spPr>
            <a:xfrm flipH="false" flipV="false" rot="0">
              <a:off x="0" y="0"/>
              <a:ext cx="812800" cy="996449"/>
            </a:xfrm>
            <a:custGeom>
              <a:avLst/>
              <a:gdLst/>
              <a:ahLst/>
              <a:cxnLst/>
              <a:rect r="r" b="b" t="t" l="l"/>
              <a:pathLst>
                <a:path h="996449" w="812800">
                  <a:moveTo>
                    <a:pt x="0" y="0"/>
                  </a:moveTo>
                  <a:lnTo>
                    <a:pt x="812800" y="0"/>
                  </a:lnTo>
                  <a:lnTo>
                    <a:pt x="812800" y="996449"/>
                  </a:lnTo>
                  <a:lnTo>
                    <a:pt x="0" y="996449"/>
                  </a:lnTo>
                  <a:close/>
                </a:path>
              </a:pathLst>
            </a:custGeom>
            <a:blipFill>
              <a:blip r:embed="rId3"/>
              <a:stretch>
                <a:fillRect l="0" t="-11121" r="0" b="-11121"/>
              </a:stretch>
            </a:blipFill>
          </p:spPr>
        </p:sp>
      </p:grpSp>
      <p:grpSp>
        <p:nvGrpSpPr>
          <p:cNvPr name="Group 8" id="8"/>
          <p:cNvGrpSpPr/>
          <p:nvPr/>
        </p:nvGrpSpPr>
        <p:grpSpPr>
          <a:xfrm rot="0">
            <a:off x="5411314" y="1028700"/>
            <a:ext cx="3455314" cy="4236031"/>
            <a:chOff x="0" y="0"/>
            <a:chExt cx="812800" cy="996449"/>
          </a:xfrm>
        </p:grpSpPr>
        <p:sp>
          <p:nvSpPr>
            <p:cNvPr name="Freeform 9" id="9"/>
            <p:cNvSpPr/>
            <p:nvPr/>
          </p:nvSpPr>
          <p:spPr>
            <a:xfrm flipH="false" flipV="false" rot="0">
              <a:off x="0" y="0"/>
              <a:ext cx="812800" cy="996449"/>
            </a:xfrm>
            <a:custGeom>
              <a:avLst/>
              <a:gdLst/>
              <a:ahLst/>
              <a:cxnLst/>
              <a:rect r="r" b="b" t="t" l="l"/>
              <a:pathLst>
                <a:path h="996449" w="812800">
                  <a:moveTo>
                    <a:pt x="0" y="0"/>
                  </a:moveTo>
                  <a:lnTo>
                    <a:pt x="812800" y="0"/>
                  </a:lnTo>
                  <a:lnTo>
                    <a:pt x="812800" y="996449"/>
                  </a:lnTo>
                  <a:lnTo>
                    <a:pt x="0" y="996449"/>
                  </a:lnTo>
                  <a:close/>
                </a:path>
              </a:pathLst>
            </a:custGeom>
            <a:blipFill>
              <a:blip r:embed="rId4"/>
              <a:stretch>
                <a:fillRect l="0" t="-4445" r="0" b="-4445"/>
              </a:stretch>
            </a:blipFill>
          </p:spPr>
        </p:sp>
      </p:grpSp>
      <p:grpSp>
        <p:nvGrpSpPr>
          <p:cNvPr name="Group 10" id="10"/>
          <p:cNvGrpSpPr/>
          <p:nvPr/>
        </p:nvGrpSpPr>
        <p:grpSpPr>
          <a:xfrm rot="0">
            <a:off x="9421372" y="1028700"/>
            <a:ext cx="3455314" cy="4236031"/>
            <a:chOff x="0" y="0"/>
            <a:chExt cx="812800" cy="996449"/>
          </a:xfrm>
        </p:grpSpPr>
        <p:sp>
          <p:nvSpPr>
            <p:cNvPr name="Freeform 11" id="11"/>
            <p:cNvSpPr/>
            <p:nvPr/>
          </p:nvSpPr>
          <p:spPr>
            <a:xfrm flipH="false" flipV="false" rot="0">
              <a:off x="0" y="0"/>
              <a:ext cx="812800" cy="996449"/>
            </a:xfrm>
            <a:custGeom>
              <a:avLst/>
              <a:gdLst/>
              <a:ahLst/>
              <a:cxnLst/>
              <a:rect r="r" b="b" t="t" l="l"/>
              <a:pathLst>
                <a:path h="996449" w="812800">
                  <a:moveTo>
                    <a:pt x="0" y="0"/>
                  </a:moveTo>
                  <a:lnTo>
                    <a:pt x="812800" y="0"/>
                  </a:lnTo>
                  <a:lnTo>
                    <a:pt x="812800" y="996449"/>
                  </a:lnTo>
                  <a:lnTo>
                    <a:pt x="0" y="996449"/>
                  </a:lnTo>
                  <a:close/>
                </a:path>
              </a:pathLst>
            </a:custGeom>
            <a:blipFill>
              <a:blip r:embed="rId5"/>
              <a:stretch>
                <a:fillRect l="-59105" t="0" r="-59105" b="0"/>
              </a:stretch>
            </a:blipFill>
          </p:spPr>
        </p:sp>
      </p:grpSp>
      <p:grpSp>
        <p:nvGrpSpPr>
          <p:cNvPr name="Group 12" id="12"/>
          <p:cNvGrpSpPr/>
          <p:nvPr/>
        </p:nvGrpSpPr>
        <p:grpSpPr>
          <a:xfrm rot="0">
            <a:off x="13431431" y="1028700"/>
            <a:ext cx="3455314" cy="4236031"/>
            <a:chOff x="0" y="0"/>
            <a:chExt cx="812800" cy="996449"/>
          </a:xfrm>
        </p:grpSpPr>
        <p:sp>
          <p:nvSpPr>
            <p:cNvPr name="Freeform 13" id="13"/>
            <p:cNvSpPr/>
            <p:nvPr/>
          </p:nvSpPr>
          <p:spPr>
            <a:xfrm flipH="false" flipV="false" rot="0">
              <a:off x="0" y="0"/>
              <a:ext cx="812800" cy="996449"/>
            </a:xfrm>
            <a:custGeom>
              <a:avLst/>
              <a:gdLst/>
              <a:ahLst/>
              <a:cxnLst/>
              <a:rect r="r" b="b" t="t" l="l"/>
              <a:pathLst>
                <a:path h="996449" w="812800">
                  <a:moveTo>
                    <a:pt x="0" y="0"/>
                  </a:moveTo>
                  <a:lnTo>
                    <a:pt x="812800" y="0"/>
                  </a:lnTo>
                  <a:lnTo>
                    <a:pt x="812800" y="996449"/>
                  </a:lnTo>
                  <a:lnTo>
                    <a:pt x="0" y="996449"/>
                  </a:lnTo>
                  <a:close/>
                </a:path>
              </a:pathLst>
            </a:custGeom>
            <a:blipFill>
              <a:blip r:embed="rId6"/>
              <a:stretch>
                <a:fillRect l="-41862" t="0" r="-41862" b="0"/>
              </a:stretch>
            </a:blipFill>
          </p:spPr>
        </p:sp>
      </p:grpSp>
      <p:grpSp>
        <p:nvGrpSpPr>
          <p:cNvPr name="Group 14" id="14"/>
          <p:cNvGrpSpPr/>
          <p:nvPr/>
        </p:nvGrpSpPr>
        <p:grpSpPr>
          <a:xfrm rot="0">
            <a:off x="-99059" y="0"/>
            <a:ext cx="18387059" cy="695325"/>
            <a:chOff x="0" y="0"/>
            <a:chExt cx="4842682" cy="183131"/>
          </a:xfrm>
        </p:grpSpPr>
        <p:sp>
          <p:nvSpPr>
            <p:cNvPr name="Freeform 15" id="15"/>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16" id="16"/>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
        <p:nvSpPr>
          <p:cNvPr name="TextBox 17" id="17"/>
          <p:cNvSpPr txBox="true"/>
          <p:nvPr/>
        </p:nvSpPr>
        <p:spPr>
          <a:xfrm rot="0">
            <a:off x="9421372" y="5396044"/>
            <a:ext cx="7465373" cy="3489326"/>
          </a:xfrm>
          <a:prstGeom prst="rect">
            <a:avLst/>
          </a:prstGeom>
        </p:spPr>
        <p:txBody>
          <a:bodyPr anchor="t" rtlCol="false" tIns="0" lIns="0" bIns="0" rIns="0">
            <a:spAutoFit/>
          </a:bodyPr>
          <a:lstStyle/>
          <a:p>
            <a:pPr algn="r">
              <a:lnSpc>
                <a:spcPts val="13999"/>
              </a:lnSpc>
              <a:spcBef>
                <a:spcPct val="0"/>
              </a:spcBef>
            </a:pPr>
            <a:r>
              <a:rPr lang="en-US" sz="9999">
                <a:solidFill>
                  <a:srgbClr val="000000"/>
                </a:solidFill>
                <a:latin typeface="The Seasons"/>
                <a:ea typeface="The Seasons"/>
                <a:cs typeface="The Seasons"/>
                <a:sym typeface="The Seasons"/>
              </a:rPr>
              <a:t>Our Philosophy</a:t>
            </a:r>
          </a:p>
        </p:txBody>
      </p:sp>
      <p:sp>
        <p:nvSpPr>
          <p:cNvPr name="TextBox 18" id="18"/>
          <p:cNvSpPr txBox="true"/>
          <p:nvPr/>
        </p:nvSpPr>
        <p:spPr>
          <a:xfrm rot="0">
            <a:off x="1401255" y="6047025"/>
            <a:ext cx="6699716" cy="2473325"/>
          </a:xfrm>
          <a:prstGeom prst="rect">
            <a:avLst/>
          </a:prstGeom>
        </p:spPr>
        <p:txBody>
          <a:bodyPr anchor="t" rtlCol="false" tIns="0" lIns="0" bIns="0" rIns="0">
            <a:spAutoFit/>
          </a:bodyPr>
          <a:lstStyle/>
          <a:p>
            <a:pPr algn="just">
              <a:lnSpc>
                <a:spcPts val="2800"/>
              </a:lnSpc>
              <a:spcBef>
                <a:spcPct val="0"/>
              </a:spcBef>
            </a:pPr>
            <a:r>
              <a:rPr lang="en-US" sz="2000">
                <a:solidFill>
                  <a:srgbClr val="FFFFFF"/>
                </a:solidFill>
                <a:latin typeface="Tenor Sans"/>
                <a:ea typeface="Tenor Sans"/>
                <a:cs typeface="Tenor Sans"/>
                <a:sym typeface="Tenor Sans"/>
              </a:rPr>
              <a:t>Lorem ipsum dolor sit amet, consectetur adipiscing elit. Maecenas malesuada volutpat diam n</a:t>
            </a:r>
            <a:r>
              <a:rPr lang="en-US" sz="2000">
                <a:solidFill>
                  <a:srgbClr val="FFFFFF"/>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729358" y="2520315"/>
            <a:ext cx="5246370" cy="524637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95612" t="-60555" r="-76942" b="-21312"/>
              </a:stretch>
            </a:blipFill>
          </p:spPr>
        </p:sp>
      </p:grpSp>
      <p:sp>
        <p:nvSpPr>
          <p:cNvPr name="TextBox 5" id="5"/>
          <p:cNvSpPr txBox="true"/>
          <p:nvPr/>
        </p:nvSpPr>
        <p:spPr>
          <a:xfrm rot="0">
            <a:off x="8167466" y="2055973"/>
            <a:ext cx="8720394" cy="3489326"/>
          </a:xfrm>
          <a:prstGeom prst="rect">
            <a:avLst/>
          </a:prstGeom>
        </p:spPr>
        <p:txBody>
          <a:bodyPr anchor="t" rtlCol="false" tIns="0" lIns="0" bIns="0" rIns="0">
            <a:spAutoFit/>
          </a:bodyPr>
          <a:lstStyle/>
          <a:p>
            <a:pPr algn="r">
              <a:lnSpc>
                <a:spcPts val="13999"/>
              </a:lnSpc>
              <a:spcBef>
                <a:spcPct val="0"/>
              </a:spcBef>
            </a:pPr>
            <a:r>
              <a:rPr lang="en-US" sz="9999">
                <a:solidFill>
                  <a:srgbClr val="000000"/>
                </a:solidFill>
                <a:latin typeface="The Seasons"/>
                <a:ea typeface="The Seasons"/>
                <a:cs typeface="The Seasons"/>
                <a:sym typeface="The Seasons"/>
              </a:rPr>
              <a:t>Signature Cuisine</a:t>
            </a:r>
          </a:p>
        </p:txBody>
      </p:sp>
      <p:sp>
        <p:nvSpPr>
          <p:cNvPr name="TextBox 6" id="6"/>
          <p:cNvSpPr txBox="true"/>
          <p:nvPr/>
        </p:nvSpPr>
        <p:spPr>
          <a:xfrm rot="0">
            <a:off x="8167466" y="5910102"/>
            <a:ext cx="8720394" cy="212090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grpSp>
        <p:nvGrpSpPr>
          <p:cNvPr name="Group 7" id="7"/>
          <p:cNvGrpSpPr/>
          <p:nvPr/>
        </p:nvGrpSpPr>
        <p:grpSpPr>
          <a:xfrm rot="0">
            <a:off x="-99059" y="0"/>
            <a:ext cx="18387059" cy="695325"/>
            <a:chOff x="0" y="0"/>
            <a:chExt cx="4842682" cy="183131"/>
          </a:xfrm>
        </p:grpSpPr>
        <p:sp>
          <p:nvSpPr>
            <p:cNvPr name="Freeform 8" id="8"/>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9" id="9"/>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0240235" y="0"/>
            <a:ext cx="8047765" cy="10389915"/>
            <a:chOff x="0" y="0"/>
            <a:chExt cx="1246809" cy="1609670"/>
          </a:xfrm>
        </p:grpSpPr>
        <p:sp>
          <p:nvSpPr>
            <p:cNvPr name="Freeform 4" id="4"/>
            <p:cNvSpPr/>
            <p:nvPr/>
          </p:nvSpPr>
          <p:spPr>
            <a:xfrm flipH="false" flipV="false" rot="0">
              <a:off x="0" y="0"/>
              <a:ext cx="1246809" cy="1609670"/>
            </a:xfrm>
            <a:custGeom>
              <a:avLst/>
              <a:gdLst/>
              <a:ahLst/>
              <a:cxnLst/>
              <a:rect r="r" b="b" t="t" l="l"/>
              <a:pathLst>
                <a:path h="1609670" w="1246809">
                  <a:moveTo>
                    <a:pt x="0" y="0"/>
                  </a:moveTo>
                  <a:lnTo>
                    <a:pt x="1246809" y="0"/>
                  </a:lnTo>
                  <a:lnTo>
                    <a:pt x="1246809" y="1609670"/>
                  </a:lnTo>
                  <a:lnTo>
                    <a:pt x="0" y="1609670"/>
                  </a:lnTo>
                  <a:close/>
                </a:path>
              </a:pathLst>
            </a:custGeom>
            <a:blipFill>
              <a:blip r:embed="rId3"/>
              <a:stretch>
                <a:fillRect l="-46739" t="0" r="-46739" b="0"/>
              </a:stretch>
            </a:blipFill>
          </p:spPr>
        </p:sp>
      </p:grpSp>
      <p:sp>
        <p:nvSpPr>
          <p:cNvPr name="TextBox 5" id="5"/>
          <p:cNvSpPr txBox="true"/>
          <p:nvPr/>
        </p:nvSpPr>
        <p:spPr>
          <a:xfrm rot="0">
            <a:off x="1319555" y="1654174"/>
            <a:ext cx="8720394"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The Chef’s Touch</a:t>
            </a:r>
          </a:p>
        </p:txBody>
      </p:sp>
      <p:sp>
        <p:nvSpPr>
          <p:cNvPr name="TextBox 6" id="6"/>
          <p:cNvSpPr txBox="true"/>
          <p:nvPr/>
        </p:nvSpPr>
        <p:spPr>
          <a:xfrm rot="0">
            <a:off x="1319555" y="5481473"/>
            <a:ext cx="8199917" cy="212090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grpSp>
        <p:nvGrpSpPr>
          <p:cNvPr name="Group 7" id="7"/>
          <p:cNvGrpSpPr/>
          <p:nvPr/>
        </p:nvGrpSpPr>
        <p:grpSpPr>
          <a:xfrm rot="0">
            <a:off x="-99059" y="0"/>
            <a:ext cx="18387059" cy="695325"/>
            <a:chOff x="0" y="0"/>
            <a:chExt cx="4842682" cy="183131"/>
          </a:xfrm>
        </p:grpSpPr>
        <p:sp>
          <p:nvSpPr>
            <p:cNvPr name="Freeform 8" id="8"/>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9" id="9"/>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4501067" y="0"/>
            <a:ext cx="10313374" cy="103133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4931" t="0" r="-24931" b="0"/>
              </a:stretch>
            </a:blipFill>
          </p:spPr>
        </p:sp>
      </p:grpSp>
      <p:grpSp>
        <p:nvGrpSpPr>
          <p:cNvPr name="Group 5" id="5"/>
          <p:cNvGrpSpPr/>
          <p:nvPr/>
        </p:nvGrpSpPr>
        <p:grpSpPr>
          <a:xfrm rot="0">
            <a:off x="4187228" y="1677154"/>
            <a:ext cx="14322296" cy="6959067"/>
            <a:chOff x="0" y="0"/>
            <a:chExt cx="3772127" cy="1832841"/>
          </a:xfrm>
        </p:grpSpPr>
        <p:sp>
          <p:nvSpPr>
            <p:cNvPr name="Freeform 6" id="6"/>
            <p:cNvSpPr/>
            <p:nvPr/>
          </p:nvSpPr>
          <p:spPr>
            <a:xfrm flipH="false" flipV="false" rot="0">
              <a:off x="0" y="0"/>
              <a:ext cx="3772128" cy="1832841"/>
            </a:xfrm>
            <a:custGeom>
              <a:avLst/>
              <a:gdLst/>
              <a:ahLst/>
              <a:cxnLst/>
              <a:rect r="r" b="b" t="t" l="l"/>
              <a:pathLst>
                <a:path h="1832841" w="3772128">
                  <a:moveTo>
                    <a:pt x="0" y="0"/>
                  </a:moveTo>
                  <a:lnTo>
                    <a:pt x="3772128" y="0"/>
                  </a:lnTo>
                  <a:lnTo>
                    <a:pt x="3772128" y="1832841"/>
                  </a:lnTo>
                  <a:lnTo>
                    <a:pt x="0" y="1832841"/>
                  </a:lnTo>
                  <a:close/>
                </a:path>
              </a:pathLst>
            </a:custGeom>
            <a:solidFill>
              <a:srgbClr val="000000"/>
            </a:solidFill>
          </p:spPr>
        </p:sp>
        <p:sp>
          <p:nvSpPr>
            <p:cNvPr name="TextBox 7" id="7"/>
            <p:cNvSpPr txBox="true"/>
            <p:nvPr/>
          </p:nvSpPr>
          <p:spPr>
            <a:xfrm>
              <a:off x="0" y="-38100"/>
              <a:ext cx="3772127" cy="1870941"/>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8062608" y="1883797"/>
            <a:ext cx="8720394" cy="3489326"/>
          </a:xfrm>
          <a:prstGeom prst="rect">
            <a:avLst/>
          </a:prstGeom>
        </p:spPr>
        <p:txBody>
          <a:bodyPr anchor="t" rtlCol="false" tIns="0" lIns="0" bIns="0" rIns="0">
            <a:spAutoFit/>
          </a:bodyPr>
          <a:lstStyle/>
          <a:p>
            <a:pPr algn="r">
              <a:lnSpc>
                <a:spcPts val="13999"/>
              </a:lnSpc>
              <a:spcBef>
                <a:spcPct val="0"/>
              </a:spcBef>
            </a:pPr>
            <a:r>
              <a:rPr lang="en-US" sz="9999">
                <a:solidFill>
                  <a:srgbClr val="FFFFFF"/>
                </a:solidFill>
                <a:latin typeface="The Seasons"/>
                <a:ea typeface="The Seasons"/>
                <a:cs typeface="The Seasons"/>
                <a:sym typeface="The Seasons"/>
              </a:rPr>
              <a:t>Interior &amp; Ambience</a:t>
            </a:r>
          </a:p>
        </p:txBody>
      </p:sp>
      <p:sp>
        <p:nvSpPr>
          <p:cNvPr name="TextBox 9" id="9"/>
          <p:cNvSpPr txBox="true"/>
          <p:nvPr/>
        </p:nvSpPr>
        <p:spPr>
          <a:xfrm rot="0">
            <a:off x="5613301" y="5558014"/>
            <a:ext cx="11169701" cy="1768475"/>
          </a:xfrm>
          <a:prstGeom prst="rect">
            <a:avLst/>
          </a:prstGeom>
        </p:spPr>
        <p:txBody>
          <a:bodyPr anchor="t" rtlCol="false" tIns="0" lIns="0" bIns="0" rIns="0">
            <a:spAutoFit/>
          </a:bodyPr>
          <a:lstStyle/>
          <a:p>
            <a:pPr algn="just">
              <a:lnSpc>
                <a:spcPts val="2800"/>
              </a:lnSpc>
              <a:spcBef>
                <a:spcPct val="0"/>
              </a:spcBef>
            </a:pPr>
            <a:r>
              <a:rPr lang="en-US" sz="2000">
                <a:solidFill>
                  <a:srgbClr val="FFFFFF"/>
                </a:solidFill>
                <a:latin typeface="Tenor Sans"/>
                <a:ea typeface="Tenor Sans"/>
                <a:cs typeface="Tenor Sans"/>
                <a:sym typeface="Tenor Sans"/>
              </a:rPr>
              <a:t>Lorem ipsum dolor sit amet, consectetur adipiscing elit. Maecenas malesuada volutpat diam n</a:t>
            </a:r>
            <a:r>
              <a:rPr lang="en-US" sz="2000">
                <a:solidFill>
                  <a:srgbClr val="FFFFFF"/>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2369173" y="7829152"/>
            <a:ext cx="5246370" cy="524637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36176" t="-34722" r="-37468" b="-38921"/>
              </a:stretch>
            </a:blipFill>
          </p:spPr>
        </p:sp>
      </p:grpSp>
      <p:grpSp>
        <p:nvGrpSpPr>
          <p:cNvPr name="Group 5" id="5"/>
          <p:cNvGrpSpPr/>
          <p:nvPr/>
        </p:nvGrpSpPr>
        <p:grpSpPr>
          <a:xfrm rot="0">
            <a:off x="10672457" y="7829152"/>
            <a:ext cx="5246370" cy="5246370"/>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67145" t="-13330" r="-8082" b="-61897"/>
              </a:stretch>
            </a:blipFill>
          </p:spPr>
        </p:sp>
      </p:grpSp>
      <p:grpSp>
        <p:nvGrpSpPr>
          <p:cNvPr name="Group 7" id="7"/>
          <p:cNvGrpSpPr/>
          <p:nvPr/>
        </p:nvGrpSpPr>
        <p:grpSpPr>
          <a:xfrm rot="0">
            <a:off x="5828120" y="5761643"/>
            <a:ext cx="6631759" cy="6631759"/>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42022" t="-36770" r="-34471" b="-39724"/>
              </a:stretch>
            </a:blipFill>
          </p:spPr>
        </p:sp>
      </p:grpSp>
      <p:sp>
        <p:nvSpPr>
          <p:cNvPr name="TextBox 9" id="9"/>
          <p:cNvSpPr txBox="true"/>
          <p:nvPr/>
        </p:nvSpPr>
        <p:spPr>
          <a:xfrm rot="0">
            <a:off x="1928559" y="1179621"/>
            <a:ext cx="7439770" cy="526097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Wine &amp; Beverage Selection</a:t>
            </a:r>
          </a:p>
        </p:txBody>
      </p:sp>
      <p:sp>
        <p:nvSpPr>
          <p:cNvPr name="TextBox 10" id="10"/>
          <p:cNvSpPr txBox="true"/>
          <p:nvPr/>
        </p:nvSpPr>
        <p:spPr>
          <a:xfrm rot="0">
            <a:off x="8159524" y="2821096"/>
            <a:ext cx="8199917" cy="212090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69320" y="-275592"/>
            <a:ext cx="18457320" cy="5246370"/>
            <a:chOff x="0" y="0"/>
            <a:chExt cx="2859522" cy="812800"/>
          </a:xfrm>
        </p:grpSpPr>
        <p:sp>
          <p:nvSpPr>
            <p:cNvPr name="Freeform 4" id="4"/>
            <p:cNvSpPr/>
            <p:nvPr/>
          </p:nvSpPr>
          <p:spPr>
            <a:xfrm flipH="false" flipV="false" rot="0">
              <a:off x="0" y="0"/>
              <a:ext cx="2859522" cy="812800"/>
            </a:xfrm>
            <a:custGeom>
              <a:avLst/>
              <a:gdLst/>
              <a:ahLst/>
              <a:cxnLst/>
              <a:rect r="r" b="b" t="t" l="l"/>
              <a:pathLst>
                <a:path h="812800" w="2859522">
                  <a:moveTo>
                    <a:pt x="0" y="0"/>
                  </a:moveTo>
                  <a:lnTo>
                    <a:pt x="2859522" y="0"/>
                  </a:lnTo>
                  <a:lnTo>
                    <a:pt x="2859522" y="812800"/>
                  </a:lnTo>
                  <a:lnTo>
                    <a:pt x="0" y="812800"/>
                  </a:lnTo>
                  <a:close/>
                </a:path>
              </a:pathLst>
            </a:custGeom>
            <a:blipFill>
              <a:blip r:embed="rId3"/>
              <a:stretch>
                <a:fillRect l="0" t="-67377" r="0" b="-67377"/>
              </a:stretch>
            </a:blipFill>
          </p:spPr>
        </p:sp>
      </p:grpSp>
      <p:grpSp>
        <p:nvGrpSpPr>
          <p:cNvPr name="Group 5" id="5"/>
          <p:cNvGrpSpPr/>
          <p:nvPr/>
        </p:nvGrpSpPr>
        <p:grpSpPr>
          <a:xfrm rot="0">
            <a:off x="-99059" y="9258300"/>
            <a:ext cx="18387059" cy="695325"/>
            <a:chOff x="0" y="0"/>
            <a:chExt cx="4842682" cy="183131"/>
          </a:xfrm>
        </p:grpSpPr>
        <p:sp>
          <p:nvSpPr>
            <p:cNvPr name="Freeform 6" id="6"/>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7" id="7"/>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393713" y="5298660"/>
            <a:ext cx="12225965" cy="171767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Ingredient Selection</a:t>
            </a:r>
          </a:p>
        </p:txBody>
      </p:sp>
      <p:sp>
        <p:nvSpPr>
          <p:cNvPr name="TextBox 9" id="9"/>
          <p:cNvSpPr txBox="true"/>
          <p:nvPr/>
        </p:nvSpPr>
        <p:spPr>
          <a:xfrm rot="0">
            <a:off x="3246002" y="7187115"/>
            <a:ext cx="13312845" cy="14160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7100124" y="2119070"/>
            <a:ext cx="4779297" cy="6676985"/>
            <a:chOff x="0" y="0"/>
            <a:chExt cx="1258745" cy="1758547"/>
          </a:xfrm>
        </p:grpSpPr>
        <p:sp>
          <p:nvSpPr>
            <p:cNvPr name="Freeform 4" id="4"/>
            <p:cNvSpPr/>
            <p:nvPr/>
          </p:nvSpPr>
          <p:spPr>
            <a:xfrm flipH="false" flipV="false" rot="0">
              <a:off x="0" y="0"/>
              <a:ext cx="1258745" cy="1758548"/>
            </a:xfrm>
            <a:custGeom>
              <a:avLst/>
              <a:gdLst/>
              <a:ahLst/>
              <a:cxnLst/>
              <a:rect r="r" b="b" t="t" l="l"/>
              <a:pathLst>
                <a:path h="1758548" w="1258745">
                  <a:moveTo>
                    <a:pt x="0" y="0"/>
                  </a:moveTo>
                  <a:lnTo>
                    <a:pt x="1258745" y="0"/>
                  </a:lnTo>
                  <a:lnTo>
                    <a:pt x="1258745" y="1758548"/>
                  </a:lnTo>
                  <a:lnTo>
                    <a:pt x="0" y="1758548"/>
                  </a:lnTo>
                  <a:close/>
                </a:path>
              </a:pathLst>
            </a:custGeom>
            <a:solidFill>
              <a:srgbClr val="D69A22"/>
            </a:solidFill>
          </p:spPr>
        </p:sp>
        <p:sp>
          <p:nvSpPr>
            <p:cNvPr name="TextBox 5" id="5"/>
            <p:cNvSpPr txBox="true"/>
            <p:nvPr/>
          </p:nvSpPr>
          <p:spPr>
            <a:xfrm>
              <a:off x="0" y="-38100"/>
              <a:ext cx="1258745" cy="1796647"/>
            </a:xfrm>
            <a:prstGeom prst="rect">
              <a:avLst/>
            </a:prstGeom>
          </p:spPr>
          <p:txBody>
            <a:bodyPr anchor="ctr" rtlCol="false" tIns="50800" lIns="50800" bIns="50800" rIns="50800"/>
            <a:lstStyle/>
            <a:p>
              <a:pPr algn="ctr">
                <a:lnSpc>
                  <a:spcPts val="2659"/>
                </a:lnSpc>
                <a:spcBef>
                  <a:spcPct val="0"/>
                </a:spcBef>
              </a:pPr>
            </a:p>
          </p:txBody>
        </p:sp>
      </p:grpSp>
      <p:grpSp>
        <p:nvGrpSpPr>
          <p:cNvPr name="Group 6" id="6"/>
          <p:cNvGrpSpPr/>
          <p:nvPr/>
        </p:nvGrpSpPr>
        <p:grpSpPr>
          <a:xfrm rot="0">
            <a:off x="7100124" y="1872404"/>
            <a:ext cx="4087753" cy="6542192"/>
            <a:chOff x="0" y="0"/>
            <a:chExt cx="633300" cy="1013557"/>
          </a:xfrm>
        </p:grpSpPr>
        <p:sp>
          <p:nvSpPr>
            <p:cNvPr name="Freeform 7" id="7"/>
            <p:cNvSpPr/>
            <p:nvPr/>
          </p:nvSpPr>
          <p:spPr>
            <a:xfrm flipH="false" flipV="false" rot="0">
              <a:off x="0" y="0"/>
              <a:ext cx="633300" cy="1013557"/>
            </a:xfrm>
            <a:custGeom>
              <a:avLst/>
              <a:gdLst/>
              <a:ahLst/>
              <a:cxnLst/>
              <a:rect r="r" b="b" t="t" l="l"/>
              <a:pathLst>
                <a:path h="1013557" w="633300">
                  <a:moveTo>
                    <a:pt x="0" y="0"/>
                  </a:moveTo>
                  <a:lnTo>
                    <a:pt x="633300" y="0"/>
                  </a:lnTo>
                  <a:lnTo>
                    <a:pt x="633300" y="1013557"/>
                  </a:lnTo>
                  <a:lnTo>
                    <a:pt x="0" y="1013557"/>
                  </a:lnTo>
                  <a:close/>
                </a:path>
              </a:pathLst>
            </a:custGeom>
            <a:blipFill>
              <a:blip r:embed="rId3"/>
              <a:stretch>
                <a:fillRect l="-69923" t="0" r="-69923" b="0"/>
              </a:stretch>
            </a:blipFill>
          </p:spPr>
        </p:sp>
      </p:grpSp>
      <p:grpSp>
        <p:nvGrpSpPr>
          <p:cNvPr name="Group 8" id="8"/>
          <p:cNvGrpSpPr/>
          <p:nvPr/>
        </p:nvGrpSpPr>
        <p:grpSpPr>
          <a:xfrm rot="0">
            <a:off x="-99059" y="0"/>
            <a:ext cx="18387059" cy="695325"/>
            <a:chOff x="0" y="0"/>
            <a:chExt cx="4842682" cy="183131"/>
          </a:xfrm>
        </p:grpSpPr>
        <p:sp>
          <p:nvSpPr>
            <p:cNvPr name="Freeform 9" id="9"/>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10" id="10"/>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1272619" y="3039195"/>
            <a:ext cx="6818693"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Seasonal Specials</a:t>
            </a:r>
          </a:p>
        </p:txBody>
      </p:sp>
      <p:sp>
        <p:nvSpPr>
          <p:cNvPr name="TextBox 12" id="12"/>
          <p:cNvSpPr txBox="true"/>
          <p:nvPr/>
        </p:nvSpPr>
        <p:spPr>
          <a:xfrm rot="0">
            <a:off x="12364759" y="2737570"/>
            <a:ext cx="4315232" cy="42354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92314" y="0"/>
            <a:ext cx="6930269" cy="10405223"/>
            <a:chOff x="0" y="0"/>
            <a:chExt cx="1073680" cy="1612041"/>
          </a:xfrm>
        </p:grpSpPr>
        <p:sp>
          <p:nvSpPr>
            <p:cNvPr name="Freeform 4" id="4"/>
            <p:cNvSpPr/>
            <p:nvPr/>
          </p:nvSpPr>
          <p:spPr>
            <a:xfrm flipH="false" flipV="false" rot="0">
              <a:off x="0" y="0"/>
              <a:ext cx="1073680" cy="1612041"/>
            </a:xfrm>
            <a:custGeom>
              <a:avLst/>
              <a:gdLst/>
              <a:ahLst/>
              <a:cxnLst/>
              <a:rect r="r" b="b" t="t" l="l"/>
              <a:pathLst>
                <a:path h="1612041" w="1073680">
                  <a:moveTo>
                    <a:pt x="0" y="0"/>
                  </a:moveTo>
                  <a:lnTo>
                    <a:pt x="1073680" y="0"/>
                  </a:lnTo>
                  <a:lnTo>
                    <a:pt x="1073680" y="1612041"/>
                  </a:lnTo>
                  <a:lnTo>
                    <a:pt x="0" y="1612041"/>
                  </a:lnTo>
                  <a:close/>
                </a:path>
              </a:pathLst>
            </a:custGeom>
            <a:blipFill>
              <a:blip r:embed="rId3"/>
              <a:stretch>
                <a:fillRect l="-6234" t="0" r="-6234" b="0"/>
              </a:stretch>
            </a:blipFill>
          </p:spPr>
        </p:sp>
      </p:grpSp>
      <p:sp>
        <p:nvSpPr>
          <p:cNvPr name="TextBox 5" id="5"/>
          <p:cNvSpPr txBox="true"/>
          <p:nvPr/>
        </p:nvSpPr>
        <p:spPr>
          <a:xfrm rot="0">
            <a:off x="7439500" y="5390368"/>
            <a:ext cx="8199917"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Experience &amp; Service</a:t>
            </a:r>
          </a:p>
        </p:txBody>
      </p:sp>
      <p:sp>
        <p:nvSpPr>
          <p:cNvPr name="TextBox 6" id="6"/>
          <p:cNvSpPr txBox="true"/>
          <p:nvPr/>
        </p:nvSpPr>
        <p:spPr>
          <a:xfrm rot="0">
            <a:off x="7439500" y="2523658"/>
            <a:ext cx="8199917" cy="212090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2880988" y="6507162"/>
            <a:ext cx="5246370" cy="2582749"/>
            <a:chOff x="0" y="0"/>
            <a:chExt cx="812800" cy="400135"/>
          </a:xfrm>
        </p:grpSpPr>
        <p:sp>
          <p:nvSpPr>
            <p:cNvPr name="Freeform 4" id="4"/>
            <p:cNvSpPr/>
            <p:nvPr/>
          </p:nvSpPr>
          <p:spPr>
            <a:xfrm flipH="false" flipV="false" rot="0">
              <a:off x="0" y="0"/>
              <a:ext cx="812800" cy="400135"/>
            </a:xfrm>
            <a:custGeom>
              <a:avLst/>
              <a:gdLst/>
              <a:ahLst/>
              <a:cxnLst/>
              <a:rect r="r" b="b" t="t" l="l"/>
              <a:pathLst>
                <a:path h="400135" w="812800">
                  <a:moveTo>
                    <a:pt x="33940" y="0"/>
                  </a:moveTo>
                  <a:lnTo>
                    <a:pt x="778860" y="0"/>
                  </a:lnTo>
                  <a:cubicBezTo>
                    <a:pt x="797604" y="0"/>
                    <a:pt x="812800" y="15196"/>
                    <a:pt x="812800" y="33940"/>
                  </a:cubicBezTo>
                  <a:lnTo>
                    <a:pt x="812800" y="366195"/>
                  </a:lnTo>
                  <a:cubicBezTo>
                    <a:pt x="812800" y="384940"/>
                    <a:pt x="797604" y="400135"/>
                    <a:pt x="778860" y="400135"/>
                  </a:cubicBezTo>
                  <a:lnTo>
                    <a:pt x="33940" y="400135"/>
                  </a:lnTo>
                  <a:cubicBezTo>
                    <a:pt x="15196" y="400135"/>
                    <a:pt x="0" y="384940"/>
                    <a:pt x="0" y="366195"/>
                  </a:cubicBezTo>
                  <a:lnTo>
                    <a:pt x="0" y="33940"/>
                  </a:lnTo>
                  <a:cubicBezTo>
                    <a:pt x="0" y="15196"/>
                    <a:pt x="15196" y="0"/>
                    <a:pt x="33940" y="0"/>
                  </a:cubicBezTo>
                  <a:close/>
                </a:path>
              </a:pathLst>
            </a:custGeom>
            <a:blipFill>
              <a:blip r:embed="rId3"/>
              <a:stretch>
                <a:fillRect l="0" t="-17771" r="0" b="-17771"/>
              </a:stretch>
            </a:blipFill>
          </p:spPr>
        </p:sp>
      </p:grpSp>
      <p:grpSp>
        <p:nvGrpSpPr>
          <p:cNvPr name="Group 5" id="5"/>
          <p:cNvGrpSpPr/>
          <p:nvPr/>
        </p:nvGrpSpPr>
        <p:grpSpPr>
          <a:xfrm rot="0">
            <a:off x="8728027" y="6507162"/>
            <a:ext cx="5246370" cy="2582749"/>
            <a:chOff x="0" y="0"/>
            <a:chExt cx="812800" cy="400135"/>
          </a:xfrm>
        </p:grpSpPr>
        <p:sp>
          <p:nvSpPr>
            <p:cNvPr name="Freeform 6" id="6"/>
            <p:cNvSpPr/>
            <p:nvPr/>
          </p:nvSpPr>
          <p:spPr>
            <a:xfrm flipH="false" flipV="false" rot="0">
              <a:off x="0" y="0"/>
              <a:ext cx="812800" cy="400135"/>
            </a:xfrm>
            <a:custGeom>
              <a:avLst/>
              <a:gdLst/>
              <a:ahLst/>
              <a:cxnLst/>
              <a:rect r="r" b="b" t="t" l="l"/>
              <a:pathLst>
                <a:path h="400135" w="812800">
                  <a:moveTo>
                    <a:pt x="33940" y="0"/>
                  </a:moveTo>
                  <a:lnTo>
                    <a:pt x="778860" y="0"/>
                  </a:lnTo>
                  <a:cubicBezTo>
                    <a:pt x="797604" y="0"/>
                    <a:pt x="812800" y="15196"/>
                    <a:pt x="812800" y="33940"/>
                  </a:cubicBezTo>
                  <a:lnTo>
                    <a:pt x="812800" y="366195"/>
                  </a:lnTo>
                  <a:cubicBezTo>
                    <a:pt x="812800" y="384940"/>
                    <a:pt x="797604" y="400135"/>
                    <a:pt x="778860" y="400135"/>
                  </a:cubicBezTo>
                  <a:lnTo>
                    <a:pt x="33940" y="400135"/>
                  </a:lnTo>
                  <a:cubicBezTo>
                    <a:pt x="15196" y="400135"/>
                    <a:pt x="0" y="384940"/>
                    <a:pt x="0" y="366195"/>
                  </a:cubicBezTo>
                  <a:lnTo>
                    <a:pt x="0" y="33940"/>
                  </a:lnTo>
                  <a:cubicBezTo>
                    <a:pt x="0" y="15196"/>
                    <a:pt x="15196" y="0"/>
                    <a:pt x="33940" y="0"/>
                  </a:cubicBezTo>
                  <a:close/>
                </a:path>
              </a:pathLst>
            </a:custGeom>
            <a:blipFill>
              <a:blip r:embed="rId4"/>
              <a:stretch>
                <a:fillRect l="0" t="-141070" r="0" b="-30099"/>
              </a:stretch>
            </a:blipFill>
          </p:spPr>
        </p:sp>
      </p:grpSp>
      <p:grpSp>
        <p:nvGrpSpPr>
          <p:cNvPr name="Group 7" id="7"/>
          <p:cNvGrpSpPr/>
          <p:nvPr/>
        </p:nvGrpSpPr>
        <p:grpSpPr>
          <a:xfrm rot="0">
            <a:off x="14575066" y="6507162"/>
            <a:ext cx="5246370" cy="2582749"/>
            <a:chOff x="0" y="0"/>
            <a:chExt cx="812800" cy="400135"/>
          </a:xfrm>
        </p:grpSpPr>
        <p:sp>
          <p:nvSpPr>
            <p:cNvPr name="Freeform 8" id="8"/>
            <p:cNvSpPr/>
            <p:nvPr/>
          </p:nvSpPr>
          <p:spPr>
            <a:xfrm flipH="false" flipV="false" rot="0">
              <a:off x="0" y="0"/>
              <a:ext cx="812800" cy="400135"/>
            </a:xfrm>
            <a:custGeom>
              <a:avLst/>
              <a:gdLst/>
              <a:ahLst/>
              <a:cxnLst/>
              <a:rect r="r" b="b" t="t" l="l"/>
              <a:pathLst>
                <a:path h="400135" w="812800">
                  <a:moveTo>
                    <a:pt x="33940" y="0"/>
                  </a:moveTo>
                  <a:lnTo>
                    <a:pt x="778860" y="0"/>
                  </a:lnTo>
                  <a:cubicBezTo>
                    <a:pt x="797604" y="0"/>
                    <a:pt x="812800" y="15196"/>
                    <a:pt x="812800" y="33940"/>
                  </a:cubicBezTo>
                  <a:lnTo>
                    <a:pt x="812800" y="366195"/>
                  </a:lnTo>
                  <a:cubicBezTo>
                    <a:pt x="812800" y="384940"/>
                    <a:pt x="797604" y="400135"/>
                    <a:pt x="778860" y="400135"/>
                  </a:cubicBezTo>
                  <a:lnTo>
                    <a:pt x="33940" y="400135"/>
                  </a:lnTo>
                  <a:cubicBezTo>
                    <a:pt x="15196" y="400135"/>
                    <a:pt x="0" y="384940"/>
                    <a:pt x="0" y="366195"/>
                  </a:cubicBezTo>
                  <a:lnTo>
                    <a:pt x="0" y="33940"/>
                  </a:lnTo>
                  <a:cubicBezTo>
                    <a:pt x="0" y="15196"/>
                    <a:pt x="15196" y="0"/>
                    <a:pt x="33940" y="0"/>
                  </a:cubicBezTo>
                  <a:close/>
                </a:path>
              </a:pathLst>
            </a:custGeom>
            <a:blipFill>
              <a:blip r:embed="rId5"/>
              <a:stretch>
                <a:fillRect l="0" t="-17771" r="0" b="-17771"/>
              </a:stretch>
            </a:blipFill>
          </p:spPr>
        </p:sp>
      </p:grpSp>
      <p:sp>
        <p:nvSpPr>
          <p:cNvPr name="TextBox 9" id="9"/>
          <p:cNvSpPr txBox="true"/>
          <p:nvPr/>
        </p:nvSpPr>
        <p:spPr>
          <a:xfrm rot="0">
            <a:off x="1404215" y="2800350"/>
            <a:ext cx="9669501" cy="171767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 Target Market</a:t>
            </a:r>
          </a:p>
        </p:txBody>
      </p:sp>
      <p:sp>
        <p:nvSpPr>
          <p:cNvPr name="TextBox 10" id="10"/>
          <p:cNvSpPr txBox="true"/>
          <p:nvPr/>
        </p:nvSpPr>
        <p:spPr>
          <a:xfrm rot="0">
            <a:off x="10456150" y="2317750"/>
            <a:ext cx="6577251" cy="28257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2793037" y="2555213"/>
            <a:ext cx="3730861" cy="5246370"/>
            <a:chOff x="0" y="0"/>
            <a:chExt cx="578008" cy="812800"/>
          </a:xfrm>
        </p:grpSpPr>
        <p:sp>
          <p:nvSpPr>
            <p:cNvPr name="Freeform 4" id="4"/>
            <p:cNvSpPr/>
            <p:nvPr/>
          </p:nvSpPr>
          <p:spPr>
            <a:xfrm flipH="false" flipV="false" rot="0">
              <a:off x="0" y="0"/>
              <a:ext cx="578008" cy="812800"/>
            </a:xfrm>
            <a:custGeom>
              <a:avLst/>
              <a:gdLst/>
              <a:ahLst/>
              <a:cxnLst/>
              <a:rect r="r" b="b" t="t" l="l"/>
              <a:pathLst>
                <a:path h="812800" w="578008">
                  <a:moveTo>
                    <a:pt x="47727" y="0"/>
                  </a:moveTo>
                  <a:lnTo>
                    <a:pt x="530281" y="0"/>
                  </a:lnTo>
                  <a:cubicBezTo>
                    <a:pt x="542939" y="0"/>
                    <a:pt x="555078" y="5028"/>
                    <a:pt x="564029" y="13979"/>
                  </a:cubicBezTo>
                  <a:cubicBezTo>
                    <a:pt x="572980" y="22930"/>
                    <a:pt x="578008" y="35069"/>
                    <a:pt x="578008" y="47727"/>
                  </a:cubicBezTo>
                  <a:lnTo>
                    <a:pt x="578008" y="765073"/>
                  </a:lnTo>
                  <a:cubicBezTo>
                    <a:pt x="578008" y="777731"/>
                    <a:pt x="572980" y="789870"/>
                    <a:pt x="564029" y="798821"/>
                  </a:cubicBezTo>
                  <a:cubicBezTo>
                    <a:pt x="555078" y="807772"/>
                    <a:pt x="542939" y="812800"/>
                    <a:pt x="530281" y="812800"/>
                  </a:cubicBezTo>
                  <a:lnTo>
                    <a:pt x="47727" y="812800"/>
                  </a:lnTo>
                  <a:cubicBezTo>
                    <a:pt x="35069" y="812800"/>
                    <a:pt x="22930" y="807772"/>
                    <a:pt x="13979" y="798821"/>
                  </a:cubicBezTo>
                  <a:cubicBezTo>
                    <a:pt x="5028" y="789870"/>
                    <a:pt x="0" y="777731"/>
                    <a:pt x="0" y="765073"/>
                  </a:cubicBezTo>
                  <a:lnTo>
                    <a:pt x="0" y="47727"/>
                  </a:lnTo>
                  <a:cubicBezTo>
                    <a:pt x="0" y="35069"/>
                    <a:pt x="5028" y="22930"/>
                    <a:pt x="13979" y="13979"/>
                  </a:cubicBezTo>
                  <a:cubicBezTo>
                    <a:pt x="22930" y="5028"/>
                    <a:pt x="35069" y="0"/>
                    <a:pt x="47727" y="0"/>
                  </a:cubicBezTo>
                  <a:close/>
                </a:path>
              </a:pathLst>
            </a:custGeom>
            <a:blipFill>
              <a:blip r:embed="rId3"/>
              <a:stretch>
                <a:fillRect l="-2668" t="0" r="-2668" b="0"/>
              </a:stretch>
            </a:blipFill>
          </p:spPr>
        </p:sp>
      </p:grpSp>
      <p:grpSp>
        <p:nvGrpSpPr>
          <p:cNvPr name="Group 5" id="5"/>
          <p:cNvGrpSpPr/>
          <p:nvPr/>
        </p:nvGrpSpPr>
        <p:grpSpPr>
          <a:xfrm rot="0">
            <a:off x="-99059" y="0"/>
            <a:ext cx="18387059" cy="695325"/>
            <a:chOff x="0" y="0"/>
            <a:chExt cx="4842682" cy="183131"/>
          </a:xfrm>
        </p:grpSpPr>
        <p:sp>
          <p:nvSpPr>
            <p:cNvPr name="Freeform 6" id="6"/>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7" id="7"/>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868267" y="2157385"/>
            <a:ext cx="9669501" cy="171767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Brand Identity</a:t>
            </a:r>
          </a:p>
        </p:txBody>
      </p:sp>
      <p:sp>
        <p:nvSpPr>
          <p:cNvPr name="TextBox 9" id="9"/>
          <p:cNvSpPr txBox="true"/>
          <p:nvPr/>
        </p:nvSpPr>
        <p:spPr>
          <a:xfrm rot="0">
            <a:off x="1868267" y="4265586"/>
            <a:ext cx="9975664" cy="17684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
        <p:nvSpPr>
          <p:cNvPr name="TextBox 10" id="10"/>
          <p:cNvSpPr txBox="true"/>
          <p:nvPr/>
        </p:nvSpPr>
        <p:spPr>
          <a:xfrm rot="0">
            <a:off x="1868267" y="6424585"/>
            <a:ext cx="9975664" cy="17684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4247106">
            <a:off x="13196595" y="7152393"/>
            <a:ext cx="5246370" cy="5246370"/>
            <a:chOff x="0" y="0"/>
            <a:chExt cx="812800" cy="812800"/>
          </a:xfrm>
        </p:grpSpPr>
        <p:sp>
          <p:nvSpPr>
            <p:cNvPr name="Freeform 4" id="4"/>
            <p:cNvSpPr/>
            <p:nvPr/>
          </p:nvSpPr>
          <p:spPr>
            <a:xfrm flipH="true" flipV="true" rot="0">
              <a:off x="0" y="0"/>
              <a:ext cx="812800" cy="812800"/>
            </a:xfrm>
            <a:custGeom>
              <a:avLst/>
              <a:gdLst/>
              <a:ahLst/>
              <a:cxnLst/>
              <a:rect r="r" b="b" t="t" l="l"/>
              <a:pathLst>
                <a:path h="812800" w="812800">
                  <a:moveTo>
                    <a:pt x="406400" y="812800"/>
                  </a:moveTo>
                  <a:cubicBezTo>
                    <a:pt x="630849" y="812800"/>
                    <a:pt x="812800" y="630849"/>
                    <a:pt x="812800" y="406400"/>
                  </a:cubicBezTo>
                  <a:cubicBezTo>
                    <a:pt x="812800" y="181951"/>
                    <a:pt x="630849" y="0"/>
                    <a:pt x="406400" y="0"/>
                  </a:cubicBezTo>
                  <a:cubicBezTo>
                    <a:pt x="181951" y="0"/>
                    <a:pt x="0" y="181951"/>
                    <a:pt x="0" y="406400"/>
                  </a:cubicBezTo>
                  <a:cubicBezTo>
                    <a:pt x="0" y="630849"/>
                    <a:pt x="181951" y="812800"/>
                    <a:pt x="406400" y="812800"/>
                  </a:cubicBezTo>
                  <a:close/>
                </a:path>
              </a:pathLst>
            </a:custGeom>
            <a:blipFill>
              <a:blip r:embed="rId3"/>
              <a:stretch>
                <a:fillRect l="-36176" t="-34722" r="-37468" b="-38921"/>
              </a:stretch>
            </a:blipFill>
          </p:spPr>
        </p:sp>
      </p:grpSp>
      <p:grpSp>
        <p:nvGrpSpPr>
          <p:cNvPr name="Group 5" id="5"/>
          <p:cNvGrpSpPr/>
          <p:nvPr/>
        </p:nvGrpSpPr>
        <p:grpSpPr>
          <a:xfrm rot="-4247106">
            <a:off x="15929307" y="-688322"/>
            <a:ext cx="5246370" cy="5246370"/>
            <a:chOff x="0" y="0"/>
            <a:chExt cx="812800" cy="812800"/>
          </a:xfrm>
        </p:grpSpPr>
        <p:sp>
          <p:nvSpPr>
            <p:cNvPr name="Freeform 6" id="6"/>
            <p:cNvSpPr/>
            <p:nvPr/>
          </p:nvSpPr>
          <p:spPr>
            <a:xfrm flipH="true" flipV="true" rot="0">
              <a:off x="0" y="0"/>
              <a:ext cx="812800" cy="812800"/>
            </a:xfrm>
            <a:custGeom>
              <a:avLst/>
              <a:gdLst/>
              <a:ahLst/>
              <a:cxnLst/>
              <a:rect r="r" b="b" t="t" l="l"/>
              <a:pathLst>
                <a:path h="812800" w="812800">
                  <a:moveTo>
                    <a:pt x="406400" y="812800"/>
                  </a:moveTo>
                  <a:cubicBezTo>
                    <a:pt x="630849" y="812800"/>
                    <a:pt x="812800" y="630849"/>
                    <a:pt x="812800" y="406400"/>
                  </a:cubicBezTo>
                  <a:cubicBezTo>
                    <a:pt x="812800" y="181951"/>
                    <a:pt x="630849" y="0"/>
                    <a:pt x="406400" y="0"/>
                  </a:cubicBezTo>
                  <a:cubicBezTo>
                    <a:pt x="181951" y="0"/>
                    <a:pt x="0" y="181951"/>
                    <a:pt x="0" y="406400"/>
                  </a:cubicBezTo>
                  <a:cubicBezTo>
                    <a:pt x="0" y="630849"/>
                    <a:pt x="181951" y="812800"/>
                    <a:pt x="406400" y="812800"/>
                  </a:cubicBezTo>
                  <a:close/>
                </a:path>
              </a:pathLst>
            </a:custGeom>
            <a:blipFill>
              <a:blip r:embed="rId4"/>
              <a:stretch>
                <a:fillRect l="-67145" t="-13330" r="-8082" b="-61897"/>
              </a:stretch>
            </a:blipFill>
          </p:spPr>
        </p:sp>
      </p:grpSp>
      <p:grpSp>
        <p:nvGrpSpPr>
          <p:cNvPr name="Group 7" id="7"/>
          <p:cNvGrpSpPr/>
          <p:nvPr/>
        </p:nvGrpSpPr>
        <p:grpSpPr>
          <a:xfrm rot="-4247106">
            <a:off x="13490522" y="2507000"/>
            <a:ext cx="6631759" cy="6631759"/>
            <a:chOff x="0" y="0"/>
            <a:chExt cx="812800" cy="812800"/>
          </a:xfrm>
        </p:grpSpPr>
        <p:sp>
          <p:nvSpPr>
            <p:cNvPr name="Freeform 8" id="8"/>
            <p:cNvSpPr/>
            <p:nvPr/>
          </p:nvSpPr>
          <p:spPr>
            <a:xfrm flipH="true" flipV="true" rot="0">
              <a:off x="0" y="0"/>
              <a:ext cx="812800" cy="812800"/>
            </a:xfrm>
            <a:custGeom>
              <a:avLst/>
              <a:gdLst/>
              <a:ahLst/>
              <a:cxnLst/>
              <a:rect r="r" b="b" t="t" l="l"/>
              <a:pathLst>
                <a:path h="812800" w="812800">
                  <a:moveTo>
                    <a:pt x="406400" y="812800"/>
                  </a:moveTo>
                  <a:cubicBezTo>
                    <a:pt x="630849" y="812800"/>
                    <a:pt x="812800" y="630849"/>
                    <a:pt x="812800" y="406400"/>
                  </a:cubicBezTo>
                  <a:cubicBezTo>
                    <a:pt x="812800" y="181951"/>
                    <a:pt x="630849" y="0"/>
                    <a:pt x="406400" y="0"/>
                  </a:cubicBezTo>
                  <a:cubicBezTo>
                    <a:pt x="181951" y="0"/>
                    <a:pt x="0" y="181951"/>
                    <a:pt x="0" y="406400"/>
                  </a:cubicBezTo>
                  <a:cubicBezTo>
                    <a:pt x="0" y="630849"/>
                    <a:pt x="181951" y="812800"/>
                    <a:pt x="406400" y="812800"/>
                  </a:cubicBezTo>
                  <a:close/>
                </a:path>
              </a:pathLst>
            </a:custGeom>
            <a:blipFill>
              <a:blip r:embed="rId5"/>
              <a:stretch>
                <a:fillRect l="-42022" t="-36770" r="-34471" b="-39724"/>
              </a:stretch>
            </a:blipFill>
          </p:spPr>
        </p:sp>
      </p:grpSp>
      <p:sp>
        <p:nvSpPr>
          <p:cNvPr name="TextBox 9" id="9"/>
          <p:cNvSpPr txBox="true"/>
          <p:nvPr/>
        </p:nvSpPr>
        <p:spPr>
          <a:xfrm rot="0">
            <a:off x="1868267" y="2157385"/>
            <a:ext cx="9669501" cy="171767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Menu Concept</a:t>
            </a:r>
          </a:p>
        </p:txBody>
      </p:sp>
      <p:sp>
        <p:nvSpPr>
          <p:cNvPr name="TextBox 10" id="10"/>
          <p:cNvSpPr txBox="true"/>
          <p:nvPr/>
        </p:nvSpPr>
        <p:spPr>
          <a:xfrm rot="0">
            <a:off x="1868267" y="4265586"/>
            <a:ext cx="9975664" cy="17684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
        <p:nvSpPr>
          <p:cNvPr name="TextBox 11" id="11"/>
          <p:cNvSpPr txBox="true"/>
          <p:nvPr/>
        </p:nvSpPr>
        <p:spPr>
          <a:xfrm rot="0">
            <a:off x="1868267" y="6424585"/>
            <a:ext cx="9975664" cy="17684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0" y="5353527"/>
            <a:ext cx="8767249" cy="5082312"/>
            <a:chOff x="0" y="0"/>
            <a:chExt cx="1358276" cy="787383"/>
          </a:xfrm>
        </p:grpSpPr>
        <p:sp>
          <p:nvSpPr>
            <p:cNvPr name="Freeform 4" id="4"/>
            <p:cNvSpPr/>
            <p:nvPr/>
          </p:nvSpPr>
          <p:spPr>
            <a:xfrm flipH="false" flipV="false" rot="0">
              <a:off x="0" y="0"/>
              <a:ext cx="1358276" cy="787383"/>
            </a:xfrm>
            <a:custGeom>
              <a:avLst/>
              <a:gdLst/>
              <a:ahLst/>
              <a:cxnLst/>
              <a:rect r="r" b="b" t="t" l="l"/>
              <a:pathLst>
                <a:path h="787383" w="1358276">
                  <a:moveTo>
                    <a:pt x="0" y="0"/>
                  </a:moveTo>
                  <a:lnTo>
                    <a:pt x="1358276" y="0"/>
                  </a:lnTo>
                  <a:lnTo>
                    <a:pt x="1358276" y="787383"/>
                  </a:lnTo>
                  <a:lnTo>
                    <a:pt x="0" y="787383"/>
                  </a:lnTo>
                  <a:close/>
                </a:path>
              </a:pathLst>
            </a:custGeom>
            <a:blipFill>
              <a:blip r:embed="rId3"/>
              <a:stretch>
                <a:fillRect l="0" t="-11631" r="0" b="-11631"/>
              </a:stretch>
            </a:blipFill>
          </p:spPr>
        </p:sp>
      </p:grpSp>
      <p:grpSp>
        <p:nvGrpSpPr>
          <p:cNvPr name="Group 5" id="5"/>
          <p:cNvGrpSpPr/>
          <p:nvPr/>
        </p:nvGrpSpPr>
        <p:grpSpPr>
          <a:xfrm rot="0">
            <a:off x="8767249" y="91849"/>
            <a:ext cx="9520751" cy="5261678"/>
            <a:chOff x="0" y="0"/>
            <a:chExt cx="1475013" cy="815172"/>
          </a:xfrm>
        </p:grpSpPr>
        <p:sp>
          <p:nvSpPr>
            <p:cNvPr name="Freeform 6" id="6"/>
            <p:cNvSpPr/>
            <p:nvPr/>
          </p:nvSpPr>
          <p:spPr>
            <a:xfrm flipH="false" flipV="false" rot="0">
              <a:off x="0" y="0"/>
              <a:ext cx="1475013" cy="815172"/>
            </a:xfrm>
            <a:custGeom>
              <a:avLst/>
              <a:gdLst/>
              <a:ahLst/>
              <a:cxnLst/>
              <a:rect r="r" b="b" t="t" l="l"/>
              <a:pathLst>
                <a:path h="815172" w="1475013">
                  <a:moveTo>
                    <a:pt x="0" y="0"/>
                  </a:moveTo>
                  <a:lnTo>
                    <a:pt x="1475013" y="0"/>
                  </a:lnTo>
                  <a:lnTo>
                    <a:pt x="1475013" y="815172"/>
                  </a:lnTo>
                  <a:lnTo>
                    <a:pt x="0" y="815172"/>
                  </a:lnTo>
                  <a:close/>
                </a:path>
              </a:pathLst>
            </a:custGeom>
            <a:blipFill>
              <a:blip r:embed="rId4"/>
              <a:stretch>
                <a:fillRect l="0" t="-10369" r="0" b="-10369"/>
              </a:stretch>
            </a:blipFill>
          </p:spPr>
        </p:sp>
      </p:grpSp>
      <p:sp>
        <p:nvSpPr>
          <p:cNvPr name="TextBox 7" id="7"/>
          <p:cNvSpPr txBox="true"/>
          <p:nvPr/>
        </p:nvSpPr>
        <p:spPr>
          <a:xfrm rot="0">
            <a:off x="1286556" y="1642443"/>
            <a:ext cx="9669501"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Location &amp; Atmosphere</a:t>
            </a:r>
          </a:p>
        </p:txBody>
      </p:sp>
      <p:sp>
        <p:nvSpPr>
          <p:cNvPr name="TextBox 8" id="8"/>
          <p:cNvSpPr txBox="true"/>
          <p:nvPr/>
        </p:nvSpPr>
        <p:spPr>
          <a:xfrm rot="0">
            <a:off x="9634326" y="6144792"/>
            <a:ext cx="7174269" cy="247332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928364" y="2114649"/>
            <a:ext cx="4909590" cy="6057703"/>
            <a:chOff x="0" y="0"/>
            <a:chExt cx="760624" cy="938497"/>
          </a:xfrm>
        </p:grpSpPr>
        <p:sp>
          <p:nvSpPr>
            <p:cNvPr name="Freeform 4" id="4"/>
            <p:cNvSpPr/>
            <p:nvPr/>
          </p:nvSpPr>
          <p:spPr>
            <a:xfrm flipH="false" flipV="false" rot="0">
              <a:off x="0" y="0"/>
              <a:ext cx="760624" cy="938497"/>
            </a:xfrm>
            <a:custGeom>
              <a:avLst/>
              <a:gdLst/>
              <a:ahLst/>
              <a:cxnLst/>
              <a:rect r="r" b="b" t="t" l="l"/>
              <a:pathLst>
                <a:path h="938497" w="760624">
                  <a:moveTo>
                    <a:pt x="0" y="0"/>
                  </a:moveTo>
                  <a:lnTo>
                    <a:pt x="760624" y="0"/>
                  </a:lnTo>
                  <a:lnTo>
                    <a:pt x="760624" y="938497"/>
                  </a:lnTo>
                  <a:lnTo>
                    <a:pt x="0" y="938497"/>
                  </a:lnTo>
                  <a:close/>
                </a:path>
              </a:pathLst>
            </a:custGeom>
            <a:blipFill>
              <a:blip r:embed="rId3"/>
              <a:stretch>
                <a:fillRect l="0" t="-4096" r="0" b="-4096"/>
              </a:stretch>
            </a:blipFill>
          </p:spPr>
        </p:sp>
      </p:grpSp>
      <p:grpSp>
        <p:nvGrpSpPr>
          <p:cNvPr name="Group 5" id="5"/>
          <p:cNvGrpSpPr/>
          <p:nvPr/>
        </p:nvGrpSpPr>
        <p:grpSpPr>
          <a:xfrm rot="0">
            <a:off x="-99059" y="0"/>
            <a:ext cx="18387059" cy="695325"/>
            <a:chOff x="0" y="0"/>
            <a:chExt cx="4842682" cy="183131"/>
          </a:xfrm>
        </p:grpSpPr>
        <p:sp>
          <p:nvSpPr>
            <p:cNvPr name="Freeform 6" id="6"/>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7" id="7"/>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7363899" y="2006473"/>
            <a:ext cx="9669501"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Customer Testimonials</a:t>
            </a:r>
          </a:p>
        </p:txBody>
      </p:sp>
      <p:sp>
        <p:nvSpPr>
          <p:cNvPr name="TextBox 9" id="9"/>
          <p:cNvSpPr txBox="true"/>
          <p:nvPr/>
        </p:nvSpPr>
        <p:spPr>
          <a:xfrm rot="0">
            <a:off x="7516981" y="6051452"/>
            <a:ext cx="8873476" cy="212090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0" y="7352164"/>
            <a:ext cx="10604229" cy="2934836"/>
            <a:chOff x="0" y="0"/>
            <a:chExt cx="1642873" cy="454683"/>
          </a:xfrm>
        </p:grpSpPr>
        <p:sp>
          <p:nvSpPr>
            <p:cNvPr name="Freeform 4" id="4"/>
            <p:cNvSpPr/>
            <p:nvPr/>
          </p:nvSpPr>
          <p:spPr>
            <a:xfrm flipH="false" flipV="false" rot="0">
              <a:off x="0" y="0"/>
              <a:ext cx="1642873" cy="454683"/>
            </a:xfrm>
            <a:custGeom>
              <a:avLst/>
              <a:gdLst/>
              <a:ahLst/>
              <a:cxnLst/>
              <a:rect r="r" b="b" t="t" l="l"/>
              <a:pathLst>
                <a:path h="454683" w="1642873">
                  <a:moveTo>
                    <a:pt x="0" y="0"/>
                  </a:moveTo>
                  <a:lnTo>
                    <a:pt x="1642873" y="0"/>
                  </a:lnTo>
                  <a:lnTo>
                    <a:pt x="1642873" y="454683"/>
                  </a:lnTo>
                  <a:lnTo>
                    <a:pt x="0" y="454683"/>
                  </a:lnTo>
                  <a:close/>
                </a:path>
              </a:pathLst>
            </a:custGeom>
            <a:blipFill>
              <a:blip r:embed="rId3"/>
              <a:stretch>
                <a:fillRect l="0" t="-124474" r="0" b="-33706"/>
              </a:stretch>
            </a:blipFill>
          </p:spPr>
        </p:sp>
      </p:grpSp>
      <p:grpSp>
        <p:nvGrpSpPr>
          <p:cNvPr name="Group 5" id="5"/>
          <p:cNvGrpSpPr/>
          <p:nvPr/>
        </p:nvGrpSpPr>
        <p:grpSpPr>
          <a:xfrm rot="0">
            <a:off x="9144000" y="8710348"/>
            <a:ext cx="9144000" cy="695325"/>
            <a:chOff x="0" y="0"/>
            <a:chExt cx="2408296" cy="183131"/>
          </a:xfrm>
        </p:grpSpPr>
        <p:sp>
          <p:nvSpPr>
            <p:cNvPr name="Freeform 6" id="6"/>
            <p:cNvSpPr/>
            <p:nvPr/>
          </p:nvSpPr>
          <p:spPr>
            <a:xfrm flipH="false" flipV="false" rot="0">
              <a:off x="0" y="0"/>
              <a:ext cx="2408296" cy="183131"/>
            </a:xfrm>
            <a:custGeom>
              <a:avLst/>
              <a:gdLst/>
              <a:ahLst/>
              <a:cxnLst/>
              <a:rect r="r" b="b" t="t" l="l"/>
              <a:pathLst>
                <a:path h="183131" w="2408296">
                  <a:moveTo>
                    <a:pt x="0" y="0"/>
                  </a:moveTo>
                  <a:lnTo>
                    <a:pt x="2408296" y="0"/>
                  </a:lnTo>
                  <a:lnTo>
                    <a:pt x="2408296" y="183131"/>
                  </a:lnTo>
                  <a:lnTo>
                    <a:pt x="0" y="183131"/>
                  </a:lnTo>
                  <a:close/>
                </a:path>
              </a:pathLst>
            </a:custGeom>
            <a:solidFill>
              <a:srgbClr val="D69A22"/>
            </a:solidFill>
          </p:spPr>
        </p:sp>
        <p:sp>
          <p:nvSpPr>
            <p:cNvPr name="TextBox 7" id="7"/>
            <p:cNvSpPr txBox="true"/>
            <p:nvPr/>
          </p:nvSpPr>
          <p:spPr>
            <a:xfrm>
              <a:off x="0" y="-38100"/>
              <a:ext cx="2408296" cy="221231"/>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1028700" y="828675"/>
            <a:ext cx="9669501"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Culinary Craftsmanship</a:t>
            </a:r>
          </a:p>
        </p:txBody>
      </p:sp>
      <p:sp>
        <p:nvSpPr>
          <p:cNvPr name="TextBox 9" id="9"/>
          <p:cNvSpPr txBox="true"/>
          <p:nvPr/>
        </p:nvSpPr>
        <p:spPr>
          <a:xfrm rot="0">
            <a:off x="1181782" y="4873654"/>
            <a:ext cx="8873476" cy="212090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
        <p:nvSpPr>
          <p:cNvPr name="TextBox 10" id="10"/>
          <p:cNvSpPr txBox="true"/>
          <p:nvPr/>
        </p:nvSpPr>
        <p:spPr>
          <a:xfrm rot="0">
            <a:off x="11001943" y="2403920"/>
            <a:ext cx="5824483" cy="31781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454485" y="2520315"/>
            <a:ext cx="3960181" cy="6737985"/>
            <a:chOff x="0" y="0"/>
            <a:chExt cx="613536" cy="1043890"/>
          </a:xfrm>
        </p:grpSpPr>
        <p:sp>
          <p:nvSpPr>
            <p:cNvPr name="Freeform 4" id="4"/>
            <p:cNvSpPr/>
            <p:nvPr/>
          </p:nvSpPr>
          <p:spPr>
            <a:xfrm flipH="false" flipV="false" rot="0">
              <a:off x="0" y="0"/>
              <a:ext cx="613536" cy="1043890"/>
            </a:xfrm>
            <a:custGeom>
              <a:avLst/>
              <a:gdLst/>
              <a:ahLst/>
              <a:cxnLst/>
              <a:rect r="r" b="b" t="t" l="l"/>
              <a:pathLst>
                <a:path h="1043890" w="613536">
                  <a:moveTo>
                    <a:pt x="0" y="0"/>
                  </a:moveTo>
                  <a:lnTo>
                    <a:pt x="613536" y="0"/>
                  </a:lnTo>
                  <a:lnTo>
                    <a:pt x="613536" y="1043890"/>
                  </a:lnTo>
                  <a:lnTo>
                    <a:pt x="0" y="1043890"/>
                  </a:lnTo>
                  <a:close/>
                </a:path>
              </a:pathLst>
            </a:custGeom>
            <a:blipFill>
              <a:blip r:embed="rId3"/>
              <a:stretch>
                <a:fillRect l="-6766" t="0" r="-6766" b="0"/>
              </a:stretch>
            </a:blipFill>
          </p:spPr>
        </p:sp>
      </p:grpSp>
      <p:grpSp>
        <p:nvGrpSpPr>
          <p:cNvPr name="Group 5" id="5"/>
          <p:cNvGrpSpPr/>
          <p:nvPr/>
        </p:nvGrpSpPr>
        <p:grpSpPr>
          <a:xfrm rot="0">
            <a:off x="5754367" y="5321446"/>
            <a:ext cx="3960181" cy="6737985"/>
            <a:chOff x="0" y="0"/>
            <a:chExt cx="613536" cy="1043890"/>
          </a:xfrm>
        </p:grpSpPr>
        <p:sp>
          <p:nvSpPr>
            <p:cNvPr name="Freeform 6" id="6"/>
            <p:cNvSpPr/>
            <p:nvPr/>
          </p:nvSpPr>
          <p:spPr>
            <a:xfrm flipH="false" flipV="false" rot="0">
              <a:off x="0" y="0"/>
              <a:ext cx="613536" cy="1043890"/>
            </a:xfrm>
            <a:custGeom>
              <a:avLst/>
              <a:gdLst/>
              <a:ahLst/>
              <a:cxnLst/>
              <a:rect r="r" b="b" t="t" l="l"/>
              <a:pathLst>
                <a:path h="1043890" w="613536">
                  <a:moveTo>
                    <a:pt x="0" y="0"/>
                  </a:moveTo>
                  <a:lnTo>
                    <a:pt x="613536" y="0"/>
                  </a:lnTo>
                  <a:lnTo>
                    <a:pt x="613536" y="1043890"/>
                  </a:lnTo>
                  <a:lnTo>
                    <a:pt x="0" y="1043890"/>
                  </a:lnTo>
                  <a:close/>
                </a:path>
              </a:pathLst>
            </a:custGeom>
            <a:blipFill>
              <a:blip r:embed="rId4"/>
              <a:stretch>
                <a:fillRect l="-13726" t="0" r="-13726" b="0"/>
              </a:stretch>
            </a:blipFill>
          </p:spPr>
        </p:sp>
      </p:grpSp>
      <p:sp>
        <p:nvSpPr>
          <p:cNvPr name="TextBox 7" id="7"/>
          <p:cNvSpPr txBox="true"/>
          <p:nvPr/>
        </p:nvSpPr>
        <p:spPr>
          <a:xfrm rot="0">
            <a:off x="6016604" y="1444143"/>
            <a:ext cx="10971375"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Private Events &amp; Catering</a:t>
            </a:r>
          </a:p>
        </p:txBody>
      </p:sp>
      <p:sp>
        <p:nvSpPr>
          <p:cNvPr name="TextBox 8" id="8"/>
          <p:cNvSpPr txBox="true"/>
          <p:nvPr/>
        </p:nvSpPr>
        <p:spPr>
          <a:xfrm rot="0">
            <a:off x="10310587" y="5651018"/>
            <a:ext cx="6348154" cy="28257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grpSp>
        <p:nvGrpSpPr>
          <p:cNvPr name="Group 9" id="9"/>
          <p:cNvGrpSpPr/>
          <p:nvPr/>
        </p:nvGrpSpPr>
        <p:grpSpPr>
          <a:xfrm rot="0">
            <a:off x="-99059" y="0"/>
            <a:ext cx="18387059" cy="695325"/>
            <a:chOff x="0" y="0"/>
            <a:chExt cx="4842682" cy="183131"/>
          </a:xfrm>
        </p:grpSpPr>
        <p:sp>
          <p:nvSpPr>
            <p:cNvPr name="Freeform 10" id="10"/>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11" id="11"/>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3041630" y="0"/>
            <a:ext cx="5246370" cy="10287000"/>
            <a:chOff x="0" y="0"/>
            <a:chExt cx="812800" cy="1593725"/>
          </a:xfrm>
        </p:grpSpPr>
        <p:sp>
          <p:nvSpPr>
            <p:cNvPr name="Freeform 4" id="4"/>
            <p:cNvSpPr/>
            <p:nvPr/>
          </p:nvSpPr>
          <p:spPr>
            <a:xfrm flipH="false" flipV="false" rot="0">
              <a:off x="0" y="0"/>
              <a:ext cx="812800" cy="1593725"/>
            </a:xfrm>
            <a:custGeom>
              <a:avLst/>
              <a:gdLst/>
              <a:ahLst/>
              <a:cxnLst/>
              <a:rect r="r" b="b" t="t" l="l"/>
              <a:pathLst>
                <a:path h="1593725" w="812800">
                  <a:moveTo>
                    <a:pt x="0" y="0"/>
                  </a:moveTo>
                  <a:lnTo>
                    <a:pt x="812800" y="0"/>
                  </a:lnTo>
                  <a:lnTo>
                    <a:pt x="812800" y="1593725"/>
                  </a:lnTo>
                  <a:lnTo>
                    <a:pt x="0" y="1593725"/>
                  </a:lnTo>
                  <a:close/>
                </a:path>
              </a:pathLst>
            </a:custGeom>
            <a:blipFill>
              <a:blip r:embed="rId3"/>
              <a:stretch>
                <a:fillRect l="-96925" t="0" r="-96925" b="0"/>
              </a:stretch>
            </a:blipFill>
          </p:spPr>
        </p:sp>
      </p:grpSp>
      <p:grpSp>
        <p:nvGrpSpPr>
          <p:cNvPr name="Group 5" id="5"/>
          <p:cNvGrpSpPr/>
          <p:nvPr/>
        </p:nvGrpSpPr>
        <p:grpSpPr>
          <a:xfrm rot="0">
            <a:off x="0" y="0"/>
            <a:ext cx="4571905" cy="10499667"/>
            <a:chOff x="0" y="0"/>
            <a:chExt cx="6095873" cy="13999555"/>
          </a:xfrm>
        </p:grpSpPr>
        <p:grpSp>
          <p:nvGrpSpPr>
            <p:cNvPr name="Group 6" id="6"/>
            <p:cNvGrpSpPr/>
            <p:nvPr/>
          </p:nvGrpSpPr>
          <p:grpSpPr>
            <a:xfrm rot="0">
              <a:off x="0" y="0"/>
              <a:ext cx="6095873" cy="6995160"/>
              <a:chOff x="0" y="0"/>
              <a:chExt cx="708308" cy="812800"/>
            </a:xfrm>
          </p:grpSpPr>
          <p:sp>
            <p:nvSpPr>
              <p:cNvPr name="Freeform 7" id="7"/>
              <p:cNvSpPr/>
              <p:nvPr/>
            </p:nvSpPr>
            <p:spPr>
              <a:xfrm flipH="false" flipV="false" rot="0">
                <a:off x="0" y="0"/>
                <a:ext cx="708308" cy="812800"/>
              </a:xfrm>
              <a:custGeom>
                <a:avLst/>
                <a:gdLst/>
                <a:ahLst/>
                <a:cxnLst/>
                <a:rect r="r" b="b" t="t" l="l"/>
                <a:pathLst>
                  <a:path h="812800" w="708308">
                    <a:moveTo>
                      <a:pt x="0" y="0"/>
                    </a:moveTo>
                    <a:lnTo>
                      <a:pt x="708308" y="0"/>
                    </a:lnTo>
                    <a:lnTo>
                      <a:pt x="708308" y="812800"/>
                    </a:lnTo>
                    <a:lnTo>
                      <a:pt x="0" y="812800"/>
                    </a:lnTo>
                    <a:close/>
                  </a:path>
                </a:pathLst>
              </a:custGeom>
              <a:blipFill>
                <a:blip r:embed="rId4"/>
                <a:stretch>
                  <a:fillRect l="-7376" t="0" r="-7376" b="0"/>
                </a:stretch>
              </a:blipFill>
            </p:spPr>
          </p:sp>
        </p:grpSp>
        <p:grpSp>
          <p:nvGrpSpPr>
            <p:cNvPr name="Group 8" id="8"/>
            <p:cNvGrpSpPr/>
            <p:nvPr/>
          </p:nvGrpSpPr>
          <p:grpSpPr>
            <a:xfrm rot="0">
              <a:off x="0" y="6858000"/>
              <a:ext cx="6095873" cy="7141555"/>
              <a:chOff x="0" y="0"/>
              <a:chExt cx="708308" cy="829810"/>
            </a:xfrm>
          </p:grpSpPr>
          <p:sp>
            <p:nvSpPr>
              <p:cNvPr name="Freeform 9" id="9"/>
              <p:cNvSpPr/>
              <p:nvPr/>
            </p:nvSpPr>
            <p:spPr>
              <a:xfrm flipH="false" flipV="false" rot="0">
                <a:off x="0" y="0"/>
                <a:ext cx="708308" cy="829810"/>
              </a:xfrm>
              <a:custGeom>
                <a:avLst/>
                <a:gdLst/>
                <a:ahLst/>
                <a:cxnLst/>
                <a:rect r="r" b="b" t="t" l="l"/>
                <a:pathLst>
                  <a:path h="829810" w="708308">
                    <a:moveTo>
                      <a:pt x="0" y="0"/>
                    </a:moveTo>
                    <a:lnTo>
                      <a:pt x="708308" y="0"/>
                    </a:lnTo>
                    <a:lnTo>
                      <a:pt x="708308" y="829810"/>
                    </a:lnTo>
                    <a:lnTo>
                      <a:pt x="0" y="829810"/>
                    </a:lnTo>
                    <a:close/>
                  </a:path>
                </a:pathLst>
              </a:custGeom>
              <a:blipFill>
                <a:blip r:embed="rId5"/>
                <a:stretch>
                  <a:fillRect l="0" t="-13960" r="0" b="-13960"/>
                </a:stretch>
              </a:blipFill>
            </p:spPr>
          </p:sp>
        </p:grpSp>
      </p:grpSp>
      <p:sp>
        <p:nvSpPr>
          <p:cNvPr name="TextBox 10" id="10"/>
          <p:cNvSpPr txBox="true"/>
          <p:nvPr/>
        </p:nvSpPr>
        <p:spPr>
          <a:xfrm rot="0">
            <a:off x="3642627" y="1654174"/>
            <a:ext cx="10359651" cy="3489326"/>
          </a:xfrm>
          <a:prstGeom prst="rect">
            <a:avLst/>
          </a:prstGeom>
        </p:spPr>
        <p:txBody>
          <a:bodyPr anchor="t" rtlCol="false" tIns="0" lIns="0" bIns="0" rIns="0">
            <a:spAutoFit/>
          </a:bodyPr>
          <a:lstStyle/>
          <a:p>
            <a:pPr algn="ctr">
              <a:lnSpc>
                <a:spcPts val="13999"/>
              </a:lnSpc>
              <a:spcBef>
                <a:spcPct val="0"/>
              </a:spcBef>
            </a:pPr>
            <a:r>
              <a:rPr lang="en-US" sz="9999">
                <a:solidFill>
                  <a:srgbClr val="000000"/>
                </a:solidFill>
                <a:latin typeface="The Seasons"/>
                <a:ea typeface="The Seasons"/>
                <a:cs typeface="The Seasons"/>
                <a:sym typeface="The Seasons"/>
              </a:rPr>
              <a:t>Sustainability Commitment</a:t>
            </a:r>
          </a:p>
        </p:txBody>
      </p:sp>
      <p:sp>
        <p:nvSpPr>
          <p:cNvPr name="TextBox 11" id="11"/>
          <p:cNvSpPr txBox="true"/>
          <p:nvPr/>
        </p:nvSpPr>
        <p:spPr>
          <a:xfrm rot="0">
            <a:off x="5648376" y="5415740"/>
            <a:ext cx="6348154" cy="28257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5834906" y="7911027"/>
            <a:ext cx="12226298" cy="2375973"/>
            <a:chOff x="0" y="0"/>
            <a:chExt cx="1894174" cy="368100"/>
          </a:xfrm>
        </p:grpSpPr>
        <p:sp>
          <p:nvSpPr>
            <p:cNvPr name="Freeform 4" id="4"/>
            <p:cNvSpPr/>
            <p:nvPr/>
          </p:nvSpPr>
          <p:spPr>
            <a:xfrm flipH="false" flipV="false" rot="0">
              <a:off x="0" y="0"/>
              <a:ext cx="1894174" cy="368100"/>
            </a:xfrm>
            <a:custGeom>
              <a:avLst/>
              <a:gdLst/>
              <a:ahLst/>
              <a:cxnLst/>
              <a:rect r="r" b="b" t="t" l="l"/>
              <a:pathLst>
                <a:path h="368100" w="1894174">
                  <a:moveTo>
                    <a:pt x="0" y="0"/>
                  </a:moveTo>
                  <a:lnTo>
                    <a:pt x="1894174" y="0"/>
                  </a:lnTo>
                  <a:lnTo>
                    <a:pt x="1894174" y="368100"/>
                  </a:lnTo>
                  <a:lnTo>
                    <a:pt x="0" y="368100"/>
                  </a:lnTo>
                  <a:close/>
                </a:path>
              </a:pathLst>
            </a:custGeom>
            <a:blipFill>
              <a:blip r:embed="rId3"/>
              <a:stretch>
                <a:fillRect l="0" t="-121215" r="0" b="-121215"/>
              </a:stretch>
            </a:blipFill>
          </p:spPr>
        </p:sp>
      </p:grpSp>
      <p:sp>
        <p:nvSpPr>
          <p:cNvPr name="TextBox 5" id="5"/>
          <p:cNvSpPr txBox="true"/>
          <p:nvPr/>
        </p:nvSpPr>
        <p:spPr>
          <a:xfrm rot="0">
            <a:off x="1301436" y="1000664"/>
            <a:ext cx="10359651"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Partnerships &amp; Collaborations</a:t>
            </a:r>
          </a:p>
        </p:txBody>
      </p:sp>
      <p:sp>
        <p:nvSpPr>
          <p:cNvPr name="TextBox 6" id="6"/>
          <p:cNvSpPr txBox="true"/>
          <p:nvPr/>
        </p:nvSpPr>
        <p:spPr>
          <a:xfrm rot="0">
            <a:off x="5834906" y="5086350"/>
            <a:ext cx="10379258" cy="17684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grpSp>
        <p:nvGrpSpPr>
          <p:cNvPr name="Group 7" id="7"/>
          <p:cNvGrpSpPr/>
          <p:nvPr/>
        </p:nvGrpSpPr>
        <p:grpSpPr>
          <a:xfrm rot="0">
            <a:off x="-99059" y="0"/>
            <a:ext cx="18387059" cy="695325"/>
            <a:chOff x="0" y="0"/>
            <a:chExt cx="4842682" cy="183131"/>
          </a:xfrm>
        </p:grpSpPr>
        <p:sp>
          <p:nvSpPr>
            <p:cNvPr name="Freeform 8" id="8"/>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9" id="9"/>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2343437" y="463404"/>
            <a:ext cx="6066294" cy="10254251"/>
            <a:chOff x="0" y="0"/>
            <a:chExt cx="1597707" cy="2700708"/>
          </a:xfrm>
        </p:grpSpPr>
        <p:sp>
          <p:nvSpPr>
            <p:cNvPr name="Freeform 4" id="4"/>
            <p:cNvSpPr/>
            <p:nvPr/>
          </p:nvSpPr>
          <p:spPr>
            <a:xfrm flipH="false" flipV="false" rot="0">
              <a:off x="0" y="0"/>
              <a:ext cx="1597707" cy="2700708"/>
            </a:xfrm>
            <a:custGeom>
              <a:avLst/>
              <a:gdLst/>
              <a:ahLst/>
              <a:cxnLst/>
              <a:rect r="r" b="b" t="t" l="l"/>
              <a:pathLst>
                <a:path h="2700708" w="1597707">
                  <a:moveTo>
                    <a:pt x="0" y="0"/>
                  </a:moveTo>
                  <a:lnTo>
                    <a:pt x="1597707" y="0"/>
                  </a:lnTo>
                  <a:lnTo>
                    <a:pt x="1597707" y="2700708"/>
                  </a:lnTo>
                  <a:lnTo>
                    <a:pt x="0" y="2700708"/>
                  </a:lnTo>
                  <a:close/>
                </a:path>
              </a:pathLst>
            </a:custGeom>
            <a:solidFill>
              <a:srgbClr val="D69A22"/>
            </a:solidFill>
          </p:spPr>
        </p:sp>
        <p:sp>
          <p:nvSpPr>
            <p:cNvPr name="TextBox 5" id="5"/>
            <p:cNvSpPr txBox="true"/>
            <p:nvPr/>
          </p:nvSpPr>
          <p:spPr>
            <a:xfrm>
              <a:off x="0" y="-38100"/>
              <a:ext cx="1597707" cy="2738808"/>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3041630" y="0"/>
            <a:ext cx="5246370" cy="9873513"/>
            <a:chOff x="0" y="0"/>
            <a:chExt cx="812800" cy="1529666"/>
          </a:xfrm>
        </p:grpSpPr>
        <p:sp>
          <p:nvSpPr>
            <p:cNvPr name="Freeform 7" id="7"/>
            <p:cNvSpPr/>
            <p:nvPr/>
          </p:nvSpPr>
          <p:spPr>
            <a:xfrm flipH="false" flipV="false" rot="0">
              <a:off x="0" y="0"/>
              <a:ext cx="812800" cy="1529666"/>
            </a:xfrm>
            <a:custGeom>
              <a:avLst/>
              <a:gdLst/>
              <a:ahLst/>
              <a:cxnLst/>
              <a:rect r="r" b="b" t="t" l="l"/>
              <a:pathLst>
                <a:path h="1529666" w="812800">
                  <a:moveTo>
                    <a:pt x="0" y="0"/>
                  </a:moveTo>
                  <a:lnTo>
                    <a:pt x="812800" y="0"/>
                  </a:lnTo>
                  <a:lnTo>
                    <a:pt x="812800" y="1529666"/>
                  </a:lnTo>
                  <a:lnTo>
                    <a:pt x="0" y="1529666"/>
                  </a:lnTo>
                  <a:close/>
                </a:path>
              </a:pathLst>
            </a:custGeom>
            <a:blipFill>
              <a:blip r:embed="rId3"/>
              <a:stretch>
                <a:fillRect l="-81690" t="0" r="-81690" b="0"/>
              </a:stretch>
            </a:blipFill>
          </p:spPr>
        </p:sp>
      </p:grpSp>
      <p:sp>
        <p:nvSpPr>
          <p:cNvPr name="TextBox 8" id="8"/>
          <p:cNvSpPr txBox="true"/>
          <p:nvPr/>
        </p:nvSpPr>
        <p:spPr>
          <a:xfrm rot="0">
            <a:off x="1317122" y="2113980"/>
            <a:ext cx="10359651" cy="348932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Awards &amp; Recognition</a:t>
            </a:r>
          </a:p>
        </p:txBody>
      </p:sp>
      <p:sp>
        <p:nvSpPr>
          <p:cNvPr name="TextBox 9" id="9"/>
          <p:cNvSpPr txBox="true"/>
          <p:nvPr/>
        </p:nvSpPr>
        <p:spPr>
          <a:xfrm rot="0">
            <a:off x="1317122" y="5791033"/>
            <a:ext cx="10379258" cy="1768475"/>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313" r="0" b="-9313"/>
            </a:stretch>
          </a:blipFill>
        </p:spPr>
      </p:sp>
      <p:grpSp>
        <p:nvGrpSpPr>
          <p:cNvPr name="Group 3" id="3"/>
          <p:cNvGrpSpPr/>
          <p:nvPr/>
        </p:nvGrpSpPr>
        <p:grpSpPr>
          <a:xfrm rot="0">
            <a:off x="1076898" y="2520315"/>
            <a:ext cx="16134205" cy="5246370"/>
            <a:chOff x="0" y="0"/>
            <a:chExt cx="2499611" cy="812800"/>
          </a:xfrm>
        </p:grpSpPr>
        <p:sp>
          <p:nvSpPr>
            <p:cNvPr name="Freeform 4" id="4"/>
            <p:cNvSpPr/>
            <p:nvPr/>
          </p:nvSpPr>
          <p:spPr>
            <a:xfrm flipH="false" flipV="false" rot="0">
              <a:off x="0" y="0"/>
              <a:ext cx="2499611" cy="812800"/>
            </a:xfrm>
            <a:custGeom>
              <a:avLst/>
              <a:gdLst/>
              <a:ahLst/>
              <a:cxnLst/>
              <a:rect r="r" b="b" t="t" l="l"/>
              <a:pathLst>
                <a:path h="812800" w="2499611">
                  <a:moveTo>
                    <a:pt x="11036" y="0"/>
                  </a:moveTo>
                  <a:lnTo>
                    <a:pt x="2488574" y="0"/>
                  </a:lnTo>
                  <a:cubicBezTo>
                    <a:pt x="2491501" y="0"/>
                    <a:pt x="2494308" y="1163"/>
                    <a:pt x="2496378" y="3232"/>
                  </a:cubicBezTo>
                  <a:cubicBezTo>
                    <a:pt x="2498448" y="5302"/>
                    <a:pt x="2499611" y="8109"/>
                    <a:pt x="2499611" y="11036"/>
                  </a:cubicBezTo>
                  <a:lnTo>
                    <a:pt x="2499611" y="801764"/>
                  </a:lnTo>
                  <a:cubicBezTo>
                    <a:pt x="2499611" y="804691"/>
                    <a:pt x="2498448" y="807498"/>
                    <a:pt x="2496378" y="809567"/>
                  </a:cubicBezTo>
                  <a:cubicBezTo>
                    <a:pt x="2494308" y="811637"/>
                    <a:pt x="2491501" y="812800"/>
                    <a:pt x="2488574" y="812800"/>
                  </a:cubicBezTo>
                  <a:lnTo>
                    <a:pt x="11036" y="812800"/>
                  </a:lnTo>
                  <a:cubicBezTo>
                    <a:pt x="8109" y="812800"/>
                    <a:pt x="5302" y="811637"/>
                    <a:pt x="3232" y="809567"/>
                  </a:cubicBezTo>
                  <a:cubicBezTo>
                    <a:pt x="1163" y="807498"/>
                    <a:pt x="0" y="804691"/>
                    <a:pt x="0" y="801764"/>
                  </a:cubicBezTo>
                  <a:lnTo>
                    <a:pt x="0" y="11036"/>
                  </a:lnTo>
                  <a:cubicBezTo>
                    <a:pt x="0" y="8109"/>
                    <a:pt x="1163" y="5302"/>
                    <a:pt x="3232" y="3232"/>
                  </a:cubicBezTo>
                  <a:cubicBezTo>
                    <a:pt x="5302" y="1163"/>
                    <a:pt x="8109" y="0"/>
                    <a:pt x="11036" y="0"/>
                  </a:cubicBezTo>
                  <a:close/>
                </a:path>
              </a:pathLst>
            </a:custGeom>
            <a:blipFill>
              <a:blip r:embed="rId3"/>
              <a:stretch>
                <a:fillRect l="0" t="-65324" r="0" b="-65324"/>
              </a:stretch>
            </a:blipFill>
          </p:spPr>
        </p:sp>
      </p:grpSp>
      <p:sp>
        <p:nvSpPr>
          <p:cNvPr name="TextBox 5" id="5"/>
          <p:cNvSpPr txBox="true"/>
          <p:nvPr/>
        </p:nvSpPr>
        <p:spPr>
          <a:xfrm rot="0">
            <a:off x="4309250" y="2914811"/>
            <a:ext cx="9669501" cy="1717676"/>
          </a:xfrm>
          <a:prstGeom prst="rect">
            <a:avLst/>
          </a:prstGeom>
        </p:spPr>
        <p:txBody>
          <a:bodyPr anchor="t" rtlCol="false" tIns="0" lIns="0" bIns="0" rIns="0">
            <a:spAutoFit/>
          </a:bodyPr>
          <a:lstStyle/>
          <a:p>
            <a:pPr algn="ctr">
              <a:lnSpc>
                <a:spcPts val="13999"/>
              </a:lnSpc>
              <a:spcBef>
                <a:spcPct val="0"/>
              </a:spcBef>
            </a:pPr>
            <a:r>
              <a:rPr lang="en-US" sz="9999">
                <a:solidFill>
                  <a:srgbClr val="000000"/>
                </a:solidFill>
                <a:latin typeface="The Seasons"/>
                <a:ea typeface="The Seasons"/>
                <a:cs typeface="The Seasons"/>
                <a:sym typeface="The Seasons"/>
              </a:rPr>
              <a:t>Final Invitation</a:t>
            </a:r>
          </a:p>
        </p:txBody>
      </p:sp>
      <p:sp>
        <p:nvSpPr>
          <p:cNvPr name="TextBox 6" id="6"/>
          <p:cNvSpPr txBox="true"/>
          <p:nvPr/>
        </p:nvSpPr>
        <p:spPr>
          <a:xfrm rot="0">
            <a:off x="3005414" y="5086350"/>
            <a:ext cx="12277171" cy="14160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0" y="5143500"/>
            <a:ext cx="18457320" cy="5246370"/>
            <a:chOff x="0" y="0"/>
            <a:chExt cx="2859522" cy="812800"/>
          </a:xfrm>
        </p:grpSpPr>
        <p:sp>
          <p:nvSpPr>
            <p:cNvPr name="Freeform 4" id="4"/>
            <p:cNvSpPr/>
            <p:nvPr/>
          </p:nvSpPr>
          <p:spPr>
            <a:xfrm flipH="false" flipV="false" rot="0">
              <a:off x="0" y="0"/>
              <a:ext cx="2859522" cy="812800"/>
            </a:xfrm>
            <a:custGeom>
              <a:avLst/>
              <a:gdLst/>
              <a:ahLst/>
              <a:cxnLst/>
              <a:rect r="r" b="b" t="t" l="l"/>
              <a:pathLst>
                <a:path h="812800" w="2859522">
                  <a:moveTo>
                    <a:pt x="0" y="0"/>
                  </a:moveTo>
                  <a:lnTo>
                    <a:pt x="2859522" y="0"/>
                  </a:lnTo>
                  <a:lnTo>
                    <a:pt x="2859522" y="812800"/>
                  </a:lnTo>
                  <a:lnTo>
                    <a:pt x="0" y="812800"/>
                  </a:lnTo>
                  <a:close/>
                </a:path>
              </a:pathLst>
            </a:custGeom>
            <a:blipFill>
              <a:blip r:embed="rId3"/>
              <a:stretch>
                <a:fillRect l="0" t="-97070" r="0" b="-37683"/>
              </a:stretch>
            </a:blipFill>
          </p:spPr>
        </p:sp>
      </p:grpSp>
      <p:sp>
        <p:nvSpPr>
          <p:cNvPr name="TextBox 5" id="5"/>
          <p:cNvSpPr txBox="true"/>
          <p:nvPr/>
        </p:nvSpPr>
        <p:spPr>
          <a:xfrm rot="0">
            <a:off x="1516179" y="1241996"/>
            <a:ext cx="9669501" cy="1717676"/>
          </a:xfrm>
          <a:prstGeom prst="rect">
            <a:avLst/>
          </a:prstGeom>
        </p:spPr>
        <p:txBody>
          <a:bodyPr anchor="t" rtlCol="false" tIns="0" lIns="0" bIns="0" rIns="0">
            <a:spAutoFit/>
          </a:bodyPr>
          <a:lstStyle/>
          <a:p>
            <a:pPr algn="l">
              <a:lnSpc>
                <a:spcPts val="13999"/>
              </a:lnSpc>
              <a:spcBef>
                <a:spcPct val="0"/>
              </a:spcBef>
            </a:pPr>
            <a:r>
              <a:rPr lang="en-US" sz="9999">
                <a:solidFill>
                  <a:srgbClr val="000000"/>
                </a:solidFill>
                <a:latin typeface="The Seasons"/>
                <a:ea typeface="The Seasons"/>
                <a:cs typeface="The Seasons"/>
                <a:sym typeface="The Seasons"/>
              </a:rPr>
              <a:t>Future Vision</a:t>
            </a:r>
          </a:p>
        </p:txBody>
      </p:sp>
      <p:sp>
        <p:nvSpPr>
          <p:cNvPr name="TextBox 6" id="6"/>
          <p:cNvSpPr txBox="true"/>
          <p:nvPr/>
        </p:nvSpPr>
        <p:spPr>
          <a:xfrm rot="0">
            <a:off x="3368467" y="3130450"/>
            <a:ext cx="13312845" cy="1416050"/>
          </a:xfrm>
          <a:prstGeom prst="rect">
            <a:avLst/>
          </a:prstGeom>
        </p:spPr>
        <p:txBody>
          <a:bodyPr anchor="t" rtlCol="false" tIns="0" lIns="0" bIns="0" rIns="0">
            <a:spAutoFit/>
          </a:bodyPr>
          <a:lstStyle/>
          <a:p>
            <a:pPr algn="just">
              <a:lnSpc>
                <a:spcPts val="2800"/>
              </a:lnSpc>
              <a:spcBef>
                <a:spcPct val="0"/>
              </a:spcBef>
            </a:pPr>
            <a:r>
              <a:rPr lang="en-US" sz="2000">
                <a:solidFill>
                  <a:srgbClr val="000000"/>
                </a:solidFill>
                <a:latin typeface="Tenor Sans"/>
                <a:ea typeface="Tenor Sans"/>
                <a:cs typeface="Tenor Sans"/>
                <a:sym typeface="Tenor Sans"/>
              </a:rPr>
              <a:t>Lorem ipsum dolor sit amet, consectetur adipiscing elit. Maecenas malesuada volutpat diam n</a:t>
            </a:r>
            <a:r>
              <a:rPr lang="en-US" sz="2000">
                <a:solidFill>
                  <a:srgbClr val="000000"/>
                </a:solidFill>
                <a:latin typeface="Tenor Sans"/>
                <a:ea typeface="Tenor Sans"/>
                <a:cs typeface="Tenor Sans"/>
                <a:sym typeface="Tenor Sans"/>
              </a:rPr>
              <a:t>ec vulputate. Maecenas finibus vulputate ligula quis finibus. Orci varius natoque penatibus et magnis dis parturient montes, nascetur ridiculus mus. Sed ornare efficitur sem, eu placerat velit viverra sed. Suspendisse vehicula est porta luctus gravida. Etiam felis dolor.</a:t>
            </a:r>
          </a:p>
        </p:txBody>
      </p:sp>
      <p:grpSp>
        <p:nvGrpSpPr>
          <p:cNvPr name="Group 7" id="7"/>
          <p:cNvGrpSpPr/>
          <p:nvPr/>
        </p:nvGrpSpPr>
        <p:grpSpPr>
          <a:xfrm rot="0">
            <a:off x="-99059" y="0"/>
            <a:ext cx="18387059" cy="695325"/>
            <a:chOff x="0" y="0"/>
            <a:chExt cx="4842682" cy="183131"/>
          </a:xfrm>
        </p:grpSpPr>
        <p:sp>
          <p:nvSpPr>
            <p:cNvPr name="Freeform 8" id="8"/>
            <p:cNvSpPr/>
            <p:nvPr/>
          </p:nvSpPr>
          <p:spPr>
            <a:xfrm flipH="false" flipV="false" rot="0">
              <a:off x="0" y="0"/>
              <a:ext cx="4842682" cy="183131"/>
            </a:xfrm>
            <a:custGeom>
              <a:avLst/>
              <a:gdLst/>
              <a:ahLst/>
              <a:cxnLst/>
              <a:rect r="r" b="b" t="t" l="l"/>
              <a:pathLst>
                <a:path h="183131" w="4842682">
                  <a:moveTo>
                    <a:pt x="0" y="0"/>
                  </a:moveTo>
                  <a:lnTo>
                    <a:pt x="4842682" y="0"/>
                  </a:lnTo>
                  <a:lnTo>
                    <a:pt x="4842682" y="183131"/>
                  </a:lnTo>
                  <a:lnTo>
                    <a:pt x="0" y="183131"/>
                  </a:lnTo>
                  <a:close/>
                </a:path>
              </a:pathLst>
            </a:custGeom>
            <a:solidFill>
              <a:srgbClr val="D69A22"/>
            </a:solidFill>
          </p:spPr>
        </p:sp>
        <p:sp>
          <p:nvSpPr>
            <p:cNvPr name="TextBox 9" id="9"/>
            <p:cNvSpPr txBox="true"/>
            <p:nvPr/>
          </p:nvSpPr>
          <p:spPr>
            <a:xfrm>
              <a:off x="0" y="-38100"/>
              <a:ext cx="4842682" cy="221231"/>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TextBox 3" id="3"/>
          <p:cNvSpPr txBox="true"/>
          <p:nvPr/>
        </p:nvSpPr>
        <p:spPr>
          <a:xfrm rot="0">
            <a:off x="4236767" y="2677368"/>
            <a:ext cx="9814465" cy="2232026"/>
          </a:xfrm>
          <a:prstGeom prst="rect">
            <a:avLst/>
          </a:prstGeom>
        </p:spPr>
        <p:txBody>
          <a:bodyPr anchor="t" rtlCol="false" tIns="0" lIns="0" bIns="0" rIns="0">
            <a:spAutoFit/>
          </a:bodyPr>
          <a:lstStyle/>
          <a:p>
            <a:pPr algn="ctr">
              <a:lnSpc>
                <a:spcPts val="18199"/>
              </a:lnSpc>
              <a:spcBef>
                <a:spcPct val="0"/>
              </a:spcBef>
            </a:pPr>
            <a:r>
              <a:rPr lang="en-US" sz="12999">
                <a:solidFill>
                  <a:srgbClr val="000000"/>
                </a:solidFill>
                <a:latin typeface="The Seasons"/>
                <a:ea typeface="The Seasons"/>
                <a:cs typeface="The Seasons"/>
                <a:sym typeface="The Seasons"/>
              </a:rPr>
              <a:t>thank you</a:t>
            </a:r>
          </a:p>
        </p:txBody>
      </p:sp>
      <p:sp>
        <p:nvSpPr>
          <p:cNvPr name="AutoShape 4" id="4"/>
          <p:cNvSpPr/>
          <p:nvPr/>
        </p:nvSpPr>
        <p:spPr>
          <a:xfrm>
            <a:off x="5585697" y="4721735"/>
            <a:ext cx="6492240" cy="0"/>
          </a:xfrm>
          <a:prstGeom prst="line">
            <a:avLst/>
          </a:prstGeom>
          <a:ln cap="flat" w="38100">
            <a:solidFill>
              <a:srgbClr val="000000"/>
            </a:solidFill>
            <a:prstDash val="solid"/>
            <a:headEnd type="none" len="sm" w="sm"/>
            <a:tailEnd type="none" len="sm" w="sm"/>
          </a:ln>
        </p:spPr>
      </p:sp>
      <p:sp>
        <p:nvSpPr>
          <p:cNvPr name="TextBox 5" id="5"/>
          <p:cNvSpPr txBox="true"/>
          <p:nvPr/>
        </p:nvSpPr>
        <p:spPr>
          <a:xfrm rot="0">
            <a:off x="4940761" y="4833938"/>
            <a:ext cx="6737887" cy="542925"/>
          </a:xfrm>
          <a:prstGeom prst="rect">
            <a:avLst/>
          </a:prstGeom>
        </p:spPr>
        <p:txBody>
          <a:bodyPr anchor="t" rtlCol="false" tIns="0" lIns="0" bIns="0" rIns="0">
            <a:spAutoFit/>
          </a:bodyPr>
          <a:lstStyle/>
          <a:p>
            <a:pPr algn="ctr">
              <a:lnSpc>
                <a:spcPts val="4200"/>
              </a:lnSpc>
              <a:spcBef>
                <a:spcPct val="0"/>
              </a:spcBef>
            </a:pPr>
            <a:r>
              <a:rPr lang="en-US" b="true" sz="3000">
                <a:solidFill>
                  <a:srgbClr val="000000"/>
                </a:solidFill>
                <a:latin typeface="The Seasons Bold"/>
                <a:ea typeface="The Seasons Bold"/>
                <a:cs typeface="The Seasons Bold"/>
                <a:sym typeface="The Seasons Bold"/>
              </a:rPr>
              <a:t>Experience Culinary Perfection</a:t>
            </a:r>
          </a:p>
        </p:txBody>
      </p:sp>
      <p:sp>
        <p:nvSpPr>
          <p:cNvPr name="Freeform 6" id="6"/>
          <p:cNvSpPr/>
          <p:nvPr/>
        </p:nvSpPr>
        <p:spPr>
          <a:xfrm flipH="false" flipV="true" rot="5400000">
            <a:off x="12285220" y="3534876"/>
            <a:ext cx="1122475" cy="2335618"/>
          </a:xfrm>
          <a:custGeom>
            <a:avLst/>
            <a:gdLst/>
            <a:ahLst/>
            <a:cxnLst/>
            <a:rect r="r" b="b" t="t" l="l"/>
            <a:pathLst>
              <a:path h="2335618" w="1122475">
                <a:moveTo>
                  <a:pt x="0" y="2335617"/>
                </a:moveTo>
                <a:lnTo>
                  <a:pt x="1122474" y="2335617"/>
                </a:lnTo>
                <a:lnTo>
                  <a:pt x="1122474" y="0"/>
                </a:lnTo>
                <a:lnTo>
                  <a:pt x="0" y="0"/>
                </a:lnTo>
                <a:lnTo>
                  <a:pt x="0" y="2335617"/>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7" id="7"/>
          <p:cNvSpPr txBox="true"/>
          <p:nvPr/>
        </p:nvSpPr>
        <p:spPr>
          <a:xfrm rot="0">
            <a:off x="6703463" y="8459164"/>
            <a:ext cx="5069296" cy="542925"/>
          </a:xfrm>
          <a:prstGeom prst="rect">
            <a:avLst/>
          </a:prstGeom>
        </p:spPr>
        <p:txBody>
          <a:bodyPr anchor="t" rtlCol="false" tIns="0" lIns="0" bIns="0" rIns="0">
            <a:spAutoFit/>
          </a:bodyPr>
          <a:lstStyle/>
          <a:p>
            <a:pPr algn="ctr">
              <a:lnSpc>
                <a:spcPts val="4200"/>
              </a:lnSpc>
              <a:spcBef>
                <a:spcPct val="0"/>
              </a:spcBef>
            </a:pPr>
            <a:r>
              <a:rPr lang="en-US" b="true" sz="3000">
                <a:solidFill>
                  <a:srgbClr val="AF7800"/>
                </a:solidFill>
                <a:latin typeface="The Seasons Bold"/>
                <a:ea typeface="The Seasons Bold"/>
                <a:cs typeface="The Seasons Bold"/>
                <a:sym typeface="The Seasons Bold"/>
              </a:rPr>
              <a:t>Larana, Inc.</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DAHLnETC5DE</dc:identifier>
  <dcterms:modified xsi:type="dcterms:W3CDTF">2011-08-01T06:04:30Z</dcterms:modified>
  <cp:revision>1</cp:revision>
  <dc:title>Gold Modern Restaurant Presentation</dc:title>
</cp:coreProperties>
</file>