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Lst>
  <p:sldSz cx="18288000" cy="10287000"/>
  <p:notesSz cx="6858000" cy="9144000"/>
  <p:embeddedFontLst>
    <p:embeddedFont>
      <p:font typeface="RQND Pro UltraWide" charset="1" panose="00000500000000000000"/>
      <p:regular r:id="rId17"/>
    </p:embeddedFont>
    <p:embeddedFont>
      <p:font typeface="Poppins" charset="1" panose="0000050000000000000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fonts/font17.fntdata" Type="http://schemas.openxmlformats.org/officeDocument/2006/relationships/font"/><Relationship Id="rId18" Target="fonts/font18.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jpe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 Id="rId9" Target="../media/image8.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9.jpe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4.png" Type="http://schemas.openxmlformats.org/officeDocument/2006/relationships/image"/><Relationship Id="rId8" Target="../media/image5.svg" Type="http://schemas.openxmlformats.org/officeDocument/2006/relationships/image"/><Relationship Id="rId9" Target="../media/image10.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1.jpe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12.jpeg" Type="http://schemas.openxmlformats.org/officeDocument/2006/relationships/image"/><Relationship Id="rId8" Target="../media/image4.png" Type="http://schemas.openxmlformats.org/officeDocument/2006/relationships/image"/><Relationship Id="rId9" Target="../media/image5.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13.jpe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4.png" Type="http://schemas.openxmlformats.org/officeDocument/2006/relationships/image"/><Relationship Id="rId8" Target="../media/image5.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jpeg" Type="http://schemas.openxmlformats.org/officeDocument/2006/relationships/image"/><Relationship Id="rId3" Target="../media/image1.png" Type="http://schemas.openxmlformats.org/officeDocument/2006/relationships/image"/><Relationship Id="rId4" Target="../media/image2.sv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4.png" Type="http://schemas.openxmlformats.org/officeDocument/2006/relationships/image"/><Relationship Id="rId8" Target="../media/image5.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6.png" Type="http://schemas.openxmlformats.org/officeDocument/2006/relationships/image"/><Relationship Id="rId5" Target="../media/image7.svg" Type="http://schemas.openxmlformats.org/officeDocument/2006/relationships/image"/><Relationship Id="rId6" Target="../media/image15.jpeg" Type="http://schemas.openxmlformats.org/officeDocument/2006/relationships/image"/><Relationship Id="rId7" Target="../media/image16.jpeg" Type="http://schemas.openxmlformats.org/officeDocument/2006/relationships/image"/><Relationship Id="rId8" Target="../media/image4.png" Type="http://schemas.openxmlformats.org/officeDocument/2006/relationships/image"/><Relationship Id="rId9" Target="../media/image5.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6.png" Type="http://schemas.openxmlformats.org/officeDocument/2006/relationships/image"/><Relationship Id="rId5" Target="../media/image7.svg" Type="http://schemas.openxmlformats.org/officeDocument/2006/relationships/image"/><Relationship Id="rId6" Target="../media/image17.jpeg" Type="http://schemas.openxmlformats.org/officeDocument/2006/relationships/image"/><Relationship Id="rId7" Target="../media/image18.jpeg" Type="http://schemas.openxmlformats.org/officeDocument/2006/relationships/image"/><Relationship Id="rId8" Target="../media/image19.jpeg" Type="http://schemas.openxmlformats.org/officeDocument/2006/relationships/image"/><Relationship Id="rId9" Target="../media/image4.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20.jpe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 Id="rId7" Target="../media/image21.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png" Type="http://schemas.openxmlformats.org/officeDocument/2006/relationships/image"/><Relationship Id="rId11" Target="../media/image5.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6.png" Type="http://schemas.openxmlformats.org/officeDocument/2006/relationships/image"/><Relationship Id="rId5" Target="../media/image7.svg" Type="http://schemas.openxmlformats.org/officeDocument/2006/relationships/image"/><Relationship Id="rId6" Target="../media/image22.jpeg" Type="http://schemas.openxmlformats.org/officeDocument/2006/relationships/image"/><Relationship Id="rId7" Target="../media/image23.jpeg" Type="http://schemas.openxmlformats.org/officeDocument/2006/relationships/image"/><Relationship Id="rId8" Target="../media/image24.jpeg" Type="http://schemas.openxmlformats.org/officeDocument/2006/relationships/image"/><Relationship Id="rId9" Target="../media/image25.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6.png" Type="http://schemas.openxmlformats.org/officeDocument/2006/relationships/image"/><Relationship Id="rId5" Target="../media/image7.svg" Type="http://schemas.openxmlformats.org/officeDocument/2006/relationships/image"/><Relationship Id="rId6" Target="../media/image26.jpeg" Type="http://schemas.openxmlformats.org/officeDocument/2006/relationships/image"/><Relationship Id="rId7" Target="../media/image4.png" Type="http://schemas.openxmlformats.org/officeDocument/2006/relationships/image"/><Relationship Id="rId8" Target="../media/image5.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1.png" Type="http://schemas.openxmlformats.org/officeDocument/2006/relationships/image"/><Relationship Id="rId11" Target="../media/image32.svg" Type="http://schemas.openxmlformats.org/officeDocument/2006/relationships/image"/><Relationship Id="rId12" Target="../media/image33.png" Type="http://schemas.openxmlformats.org/officeDocument/2006/relationships/image"/><Relationship Id="rId13" Target="../media/image34.svg" Type="http://schemas.openxmlformats.org/officeDocument/2006/relationships/image"/><Relationship Id="rId14" Target="../media/image35.png" Type="http://schemas.openxmlformats.org/officeDocument/2006/relationships/image"/><Relationship Id="rId15" Target="../media/image36.svg" Type="http://schemas.openxmlformats.org/officeDocument/2006/relationships/image"/><Relationship Id="rId16" Target="../media/image4.png" Type="http://schemas.openxmlformats.org/officeDocument/2006/relationships/image"/><Relationship Id="rId17" Target="../media/image5.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6.png" Type="http://schemas.openxmlformats.org/officeDocument/2006/relationships/image"/><Relationship Id="rId5" Target="../media/image7.svg" Type="http://schemas.openxmlformats.org/officeDocument/2006/relationships/image"/><Relationship Id="rId6" Target="../media/image27.jpeg" Type="http://schemas.openxmlformats.org/officeDocument/2006/relationships/image"/><Relationship Id="rId7" Target="../media/image28.jpeg" Type="http://schemas.openxmlformats.org/officeDocument/2006/relationships/image"/><Relationship Id="rId8" Target="../media/image29.png" Type="http://schemas.openxmlformats.org/officeDocument/2006/relationships/image"/><Relationship Id="rId9" Target="../media/image30.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41414"/>
        </a:solidFill>
      </p:bgPr>
    </p:bg>
    <p:spTree>
      <p:nvGrpSpPr>
        <p:cNvPr id="1" name=""/>
        <p:cNvGrpSpPr/>
        <p:nvPr/>
      </p:nvGrpSpPr>
      <p:grpSpPr>
        <a:xfrm>
          <a:off x="0" y="0"/>
          <a:ext cx="0" cy="0"/>
          <a:chOff x="0" y="0"/>
          <a:chExt cx="0" cy="0"/>
        </a:xfrm>
      </p:grpSpPr>
      <p:sp>
        <p:nvSpPr>
          <p:cNvPr name="Freeform 2" id="2"/>
          <p:cNvSpPr/>
          <p:nvPr/>
        </p:nvSpPr>
        <p:spPr>
          <a:xfrm flipH="false" flipV="false" rot="0">
            <a:off x="9939795" y="-4218117"/>
            <a:ext cx="8436235" cy="8436235"/>
          </a:xfrm>
          <a:custGeom>
            <a:avLst/>
            <a:gdLst/>
            <a:ahLst/>
            <a:cxnLst/>
            <a:rect r="r" b="b" t="t" l="l"/>
            <a:pathLst>
              <a:path h="8436235" w="8436235">
                <a:moveTo>
                  <a:pt x="0" y="0"/>
                </a:moveTo>
                <a:lnTo>
                  <a:pt x="8436235" y="0"/>
                </a:lnTo>
                <a:lnTo>
                  <a:pt x="8436235" y="8436234"/>
                </a:lnTo>
                <a:lnTo>
                  <a:pt x="0" y="84362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502689" y="2641635"/>
            <a:ext cx="8611632" cy="8611632"/>
          </a:xfrm>
          <a:custGeom>
            <a:avLst/>
            <a:gdLst/>
            <a:ahLst/>
            <a:cxnLst/>
            <a:rect r="r" b="b" t="t" l="l"/>
            <a:pathLst>
              <a:path h="8611632" w="8611632">
                <a:moveTo>
                  <a:pt x="0" y="0"/>
                </a:moveTo>
                <a:lnTo>
                  <a:pt x="8611632" y="0"/>
                </a:lnTo>
                <a:lnTo>
                  <a:pt x="8611632" y="8611632"/>
                </a:lnTo>
                <a:lnTo>
                  <a:pt x="0" y="861163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4" id="4"/>
          <p:cNvSpPr/>
          <p:nvPr/>
        </p:nvSpPr>
        <p:spPr>
          <a:xfrm flipV="true">
            <a:off x="15147970" y="2188863"/>
            <a:ext cx="2111330" cy="0"/>
          </a:xfrm>
          <a:prstGeom prst="line">
            <a:avLst/>
          </a:prstGeom>
          <a:ln cap="flat" w="9525">
            <a:solidFill>
              <a:srgbClr val="6552FF"/>
            </a:solidFill>
            <a:prstDash val="solid"/>
            <a:headEnd type="none" len="sm" w="sm"/>
            <a:tailEnd type="none" len="sm" w="sm"/>
          </a:ln>
        </p:spPr>
      </p:sp>
      <p:grpSp>
        <p:nvGrpSpPr>
          <p:cNvPr name="Group 5" id="5"/>
          <p:cNvGrpSpPr/>
          <p:nvPr/>
        </p:nvGrpSpPr>
        <p:grpSpPr>
          <a:xfrm rot="0">
            <a:off x="11239490" y="4401044"/>
            <a:ext cx="6019810" cy="4857256"/>
            <a:chOff x="0" y="0"/>
            <a:chExt cx="755504" cy="609600"/>
          </a:xfrm>
        </p:grpSpPr>
        <p:sp>
          <p:nvSpPr>
            <p:cNvPr name="Freeform 6" id="6"/>
            <p:cNvSpPr/>
            <p:nvPr/>
          </p:nvSpPr>
          <p:spPr>
            <a:xfrm flipH="false" flipV="false" rot="0">
              <a:off x="0" y="0"/>
              <a:ext cx="755504" cy="609600"/>
            </a:xfrm>
            <a:custGeom>
              <a:avLst/>
              <a:gdLst/>
              <a:ahLst/>
              <a:cxnLst/>
              <a:rect r="r" b="b" t="t" l="l"/>
              <a:pathLst>
                <a:path h="609600" w="755504">
                  <a:moveTo>
                    <a:pt x="203200" y="0"/>
                  </a:moveTo>
                  <a:lnTo>
                    <a:pt x="755504" y="0"/>
                  </a:lnTo>
                  <a:lnTo>
                    <a:pt x="552304" y="609600"/>
                  </a:lnTo>
                  <a:lnTo>
                    <a:pt x="0" y="609600"/>
                  </a:lnTo>
                  <a:lnTo>
                    <a:pt x="203200" y="0"/>
                  </a:lnTo>
                  <a:close/>
                </a:path>
              </a:pathLst>
            </a:custGeom>
            <a:blipFill>
              <a:blip r:embed="rId4"/>
              <a:stretch>
                <a:fillRect l="0" t="-50186" r="0" b="-35715"/>
              </a:stretch>
            </a:blipFill>
          </p:spPr>
        </p:sp>
      </p:grpSp>
      <p:sp>
        <p:nvSpPr>
          <p:cNvPr name="Freeform 7" id="7"/>
          <p:cNvSpPr/>
          <p:nvPr/>
        </p:nvSpPr>
        <p:spPr>
          <a:xfrm flipH="false" flipV="false" rot="0">
            <a:off x="16943081" y="9179245"/>
            <a:ext cx="316219" cy="79055"/>
          </a:xfrm>
          <a:custGeom>
            <a:avLst/>
            <a:gdLst/>
            <a:ahLst/>
            <a:cxnLst/>
            <a:rect r="r" b="b" t="t" l="l"/>
            <a:pathLst>
              <a:path h="79055" w="316219">
                <a:moveTo>
                  <a:pt x="0" y="0"/>
                </a:moveTo>
                <a:lnTo>
                  <a:pt x="316219" y="0"/>
                </a:lnTo>
                <a:lnTo>
                  <a:pt x="316219" y="79055"/>
                </a:lnTo>
                <a:lnTo>
                  <a:pt x="0" y="79055"/>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1028700" y="1028700"/>
            <a:ext cx="320528" cy="320528"/>
          </a:xfrm>
          <a:custGeom>
            <a:avLst/>
            <a:gdLst/>
            <a:ahLst/>
            <a:cxnLst/>
            <a:rect r="r" b="b" t="t" l="l"/>
            <a:pathLst>
              <a:path h="320528" w="320528">
                <a:moveTo>
                  <a:pt x="0" y="0"/>
                </a:moveTo>
                <a:lnTo>
                  <a:pt x="320528" y="0"/>
                </a:lnTo>
                <a:lnTo>
                  <a:pt x="320528" y="320528"/>
                </a:lnTo>
                <a:lnTo>
                  <a:pt x="0" y="32052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9" id="9"/>
          <p:cNvGrpSpPr/>
          <p:nvPr/>
        </p:nvGrpSpPr>
        <p:grpSpPr>
          <a:xfrm rot="0">
            <a:off x="4964793" y="1466"/>
            <a:ext cx="8989864" cy="5319755"/>
            <a:chOff x="0" y="0"/>
            <a:chExt cx="1030164" cy="609600"/>
          </a:xfrm>
        </p:grpSpPr>
        <p:sp>
          <p:nvSpPr>
            <p:cNvPr name="Freeform 10" id="10"/>
            <p:cNvSpPr/>
            <p:nvPr/>
          </p:nvSpPr>
          <p:spPr>
            <a:xfrm flipH="false" flipV="false" rot="0">
              <a:off x="0" y="0"/>
              <a:ext cx="1030164" cy="609600"/>
            </a:xfrm>
            <a:custGeom>
              <a:avLst/>
              <a:gdLst/>
              <a:ahLst/>
              <a:cxnLst/>
              <a:rect r="r" b="b" t="t" l="l"/>
              <a:pathLst>
                <a:path h="609600" w="1030164">
                  <a:moveTo>
                    <a:pt x="203200" y="609600"/>
                  </a:moveTo>
                  <a:lnTo>
                    <a:pt x="826964" y="609600"/>
                  </a:lnTo>
                  <a:lnTo>
                    <a:pt x="1030164" y="0"/>
                  </a:lnTo>
                  <a:lnTo>
                    <a:pt x="0" y="0"/>
                  </a:lnTo>
                  <a:lnTo>
                    <a:pt x="203200" y="609600"/>
                  </a:lnTo>
                  <a:close/>
                </a:path>
              </a:pathLst>
            </a:custGeom>
            <a:blipFill>
              <a:blip r:embed="rId9"/>
              <a:stretch>
                <a:fillRect l="0" t="-6294" r="0" b="-6294"/>
              </a:stretch>
            </a:blipFill>
          </p:spPr>
        </p:sp>
      </p:grpSp>
      <p:grpSp>
        <p:nvGrpSpPr>
          <p:cNvPr name="Group 11" id="11"/>
          <p:cNvGrpSpPr/>
          <p:nvPr/>
        </p:nvGrpSpPr>
        <p:grpSpPr>
          <a:xfrm rot="0">
            <a:off x="3991327" y="3778035"/>
            <a:ext cx="2714108" cy="623009"/>
            <a:chOff x="0" y="0"/>
            <a:chExt cx="2655691" cy="609600"/>
          </a:xfrm>
        </p:grpSpPr>
        <p:sp>
          <p:nvSpPr>
            <p:cNvPr name="Freeform 12" id="12"/>
            <p:cNvSpPr/>
            <p:nvPr/>
          </p:nvSpPr>
          <p:spPr>
            <a:xfrm flipH="false" flipV="false" rot="0">
              <a:off x="0" y="0"/>
              <a:ext cx="2655691" cy="609600"/>
            </a:xfrm>
            <a:custGeom>
              <a:avLst/>
              <a:gdLst/>
              <a:ahLst/>
              <a:cxnLst/>
              <a:rect r="r" b="b" t="t" l="l"/>
              <a:pathLst>
                <a:path h="609600" w="2655691">
                  <a:moveTo>
                    <a:pt x="2452491" y="0"/>
                  </a:moveTo>
                  <a:lnTo>
                    <a:pt x="0" y="0"/>
                  </a:lnTo>
                  <a:lnTo>
                    <a:pt x="203200" y="609600"/>
                  </a:lnTo>
                  <a:lnTo>
                    <a:pt x="2655691" y="609600"/>
                  </a:lnTo>
                  <a:lnTo>
                    <a:pt x="2452491" y="0"/>
                  </a:lnTo>
                  <a:close/>
                </a:path>
              </a:pathLst>
            </a:custGeom>
            <a:solidFill>
              <a:srgbClr val="141414"/>
            </a:solidFill>
            <a:ln w="9525" cap="sq">
              <a:solidFill>
                <a:srgbClr val="6552FF"/>
              </a:solidFill>
              <a:prstDash val="solid"/>
              <a:miter/>
            </a:ln>
          </p:spPr>
        </p:sp>
        <p:sp>
          <p:nvSpPr>
            <p:cNvPr name="TextBox 13" id="13"/>
            <p:cNvSpPr txBox="true"/>
            <p:nvPr/>
          </p:nvSpPr>
          <p:spPr>
            <a:xfrm>
              <a:off x="101600" y="-47625"/>
              <a:ext cx="2452491" cy="657225"/>
            </a:xfrm>
            <a:prstGeom prst="rect">
              <a:avLst/>
            </a:prstGeom>
          </p:spPr>
          <p:txBody>
            <a:bodyPr anchor="ctr" rtlCol="false" tIns="50800" lIns="50800" bIns="50800" rIns="50800"/>
            <a:lstStyle/>
            <a:p>
              <a:pPr algn="ctr">
                <a:lnSpc>
                  <a:spcPts val="1959"/>
                </a:lnSpc>
              </a:pPr>
            </a:p>
          </p:txBody>
        </p:sp>
      </p:grpSp>
      <p:grpSp>
        <p:nvGrpSpPr>
          <p:cNvPr name="Group 14" id="14"/>
          <p:cNvGrpSpPr/>
          <p:nvPr/>
        </p:nvGrpSpPr>
        <p:grpSpPr>
          <a:xfrm rot="-5400000">
            <a:off x="1017298" y="9087277"/>
            <a:ext cx="182425" cy="159622"/>
            <a:chOff x="0" y="0"/>
            <a:chExt cx="812800" cy="711200"/>
          </a:xfrm>
        </p:grpSpPr>
        <p:sp>
          <p:nvSpPr>
            <p:cNvPr name="Freeform 15" id="15"/>
            <p:cNvSpPr/>
            <p:nvPr/>
          </p:nvSpPr>
          <p:spPr>
            <a:xfrm flipH="false" flipV="false" rot="0">
              <a:off x="0" y="0"/>
              <a:ext cx="812800" cy="711200"/>
            </a:xfrm>
            <a:custGeom>
              <a:avLst/>
              <a:gdLst/>
              <a:ahLst/>
              <a:cxnLst/>
              <a:rect r="r" b="b" t="t" l="l"/>
              <a:pathLst>
                <a:path h="711200" w="812800">
                  <a:moveTo>
                    <a:pt x="406400" y="711200"/>
                  </a:moveTo>
                  <a:lnTo>
                    <a:pt x="812800" y="0"/>
                  </a:lnTo>
                  <a:lnTo>
                    <a:pt x="0" y="0"/>
                  </a:lnTo>
                  <a:lnTo>
                    <a:pt x="406400" y="711200"/>
                  </a:lnTo>
                  <a:close/>
                </a:path>
              </a:pathLst>
            </a:custGeom>
            <a:solidFill>
              <a:srgbClr val="6552FF"/>
            </a:solidFill>
          </p:spPr>
        </p:sp>
        <p:sp>
          <p:nvSpPr>
            <p:cNvPr name="TextBox 16" id="16"/>
            <p:cNvSpPr txBox="true"/>
            <p:nvPr/>
          </p:nvSpPr>
          <p:spPr>
            <a:xfrm>
              <a:off x="127000" y="31750"/>
              <a:ext cx="558800" cy="349250"/>
            </a:xfrm>
            <a:prstGeom prst="rect">
              <a:avLst/>
            </a:prstGeom>
          </p:spPr>
          <p:txBody>
            <a:bodyPr anchor="ctr" rtlCol="false" tIns="50800" lIns="50800" bIns="50800" rIns="50800"/>
            <a:lstStyle/>
            <a:p>
              <a:pPr algn="ctr">
                <a:lnSpc>
                  <a:spcPts val="1679"/>
                </a:lnSpc>
              </a:pPr>
            </a:p>
          </p:txBody>
        </p:sp>
      </p:grpSp>
      <p:sp>
        <p:nvSpPr>
          <p:cNvPr name="TextBox 17" id="17"/>
          <p:cNvSpPr txBox="true"/>
          <p:nvPr/>
        </p:nvSpPr>
        <p:spPr>
          <a:xfrm rot="0">
            <a:off x="1028700" y="6054646"/>
            <a:ext cx="13392664" cy="2276777"/>
          </a:xfrm>
          <a:prstGeom prst="rect">
            <a:avLst/>
          </a:prstGeom>
        </p:spPr>
        <p:txBody>
          <a:bodyPr anchor="t" rtlCol="false" tIns="0" lIns="0" bIns="0" rIns="0">
            <a:spAutoFit/>
          </a:bodyPr>
          <a:lstStyle/>
          <a:p>
            <a:pPr algn="l">
              <a:lnSpc>
                <a:spcPts val="8033"/>
              </a:lnSpc>
            </a:pPr>
            <a:r>
              <a:rPr lang="en-US" sz="13170">
                <a:solidFill>
                  <a:srgbClr val="6552FF"/>
                </a:solidFill>
                <a:latin typeface="RQND Pro UltraWide"/>
                <a:ea typeface="RQND Pro UltraWide"/>
                <a:cs typeface="RQND Pro UltraWide"/>
                <a:sym typeface="RQND Pro UltraWide"/>
              </a:rPr>
              <a:t>game developer</a:t>
            </a:r>
          </a:p>
        </p:txBody>
      </p:sp>
      <p:sp>
        <p:nvSpPr>
          <p:cNvPr name="TextBox 18" id="18"/>
          <p:cNvSpPr txBox="true"/>
          <p:nvPr/>
        </p:nvSpPr>
        <p:spPr>
          <a:xfrm rot="0">
            <a:off x="1622165" y="1079563"/>
            <a:ext cx="3623158" cy="302832"/>
          </a:xfrm>
          <a:prstGeom prst="rect">
            <a:avLst/>
          </a:prstGeom>
        </p:spPr>
        <p:txBody>
          <a:bodyPr anchor="t" rtlCol="false" tIns="0" lIns="0" bIns="0" rIns="0">
            <a:spAutoFit/>
          </a:bodyPr>
          <a:lstStyle/>
          <a:p>
            <a:pPr algn="l">
              <a:lnSpc>
                <a:spcPts val="1902"/>
              </a:lnSpc>
            </a:pPr>
            <a:r>
              <a:rPr lang="en-US" sz="3119">
                <a:solidFill>
                  <a:srgbClr val="FFFFFF"/>
                </a:solidFill>
                <a:latin typeface="RQND Pro UltraWide"/>
                <a:ea typeface="RQND Pro UltraWide"/>
                <a:cs typeface="RQND Pro UltraWide"/>
                <a:sym typeface="RQND Pro UltraWide"/>
              </a:rPr>
              <a:t>Borcelle</a:t>
            </a:r>
          </a:p>
        </p:txBody>
      </p:sp>
      <p:sp>
        <p:nvSpPr>
          <p:cNvPr name="TextBox 19" id="19"/>
          <p:cNvSpPr txBox="true"/>
          <p:nvPr/>
        </p:nvSpPr>
        <p:spPr>
          <a:xfrm rot="0">
            <a:off x="15147970" y="1009650"/>
            <a:ext cx="2111330" cy="647700"/>
          </a:xfrm>
          <a:prstGeom prst="rect">
            <a:avLst/>
          </a:prstGeom>
        </p:spPr>
        <p:txBody>
          <a:bodyPr anchor="t" rtlCol="false" tIns="0" lIns="0" bIns="0" rIns="0">
            <a:spAutoFit/>
          </a:bodyPr>
          <a:lstStyle/>
          <a:p>
            <a:pPr algn="l">
              <a:lnSpc>
                <a:spcPts val="1679"/>
              </a:lnSpc>
            </a:pPr>
            <a:r>
              <a:rPr lang="en-US" sz="1399">
                <a:solidFill>
                  <a:srgbClr val="FFFFFF"/>
                </a:solidFill>
                <a:latin typeface="Poppins"/>
                <a:ea typeface="Poppins"/>
                <a:cs typeface="Poppins"/>
                <a:sym typeface="Poppins"/>
              </a:rPr>
              <a:t>A professional who designs, develops, and tests video games.</a:t>
            </a:r>
          </a:p>
        </p:txBody>
      </p:sp>
      <p:sp>
        <p:nvSpPr>
          <p:cNvPr name="TextBox 20" id="20"/>
          <p:cNvSpPr txBox="true"/>
          <p:nvPr/>
        </p:nvSpPr>
        <p:spPr>
          <a:xfrm rot="0">
            <a:off x="15147970" y="2622585"/>
            <a:ext cx="2111330" cy="647700"/>
          </a:xfrm>
          <a:prstGeom prst="rect">
            <a:avLst/>
          </a:prstGeom>
        </p:spPr>
        <p:txBody>
          <a:bodyPr anchor="t" rtlCol="false" tIns="0" lIns="0" bIns="0" rIns="0">
            <a:spAutoFit/>
          </a:bodyPr>
          <a:lstStyle/>
          <a:p>
            <a:pPr algn="l">
              <a:lnSpc>
                <a:spcPts val="1679"/>
              </a:lnSpc>
            </a:pPr>
            <a:r>
              <a:rPr lang="en-US" sz="1399">
                <a:solidFill>
                  <a:srgbClr val="FFFFFF"/>
                </a:solidFill>
                <a:latin typeface="Poppins"/>
                <a:ea typeface="Poppins"/>
                <a:cs typeface="Poppins"/>
                <a:sym typeface="Poppins"/>
              </a:rPr>
              <a:t>Works in various roles such as programmers, designers, and artists.</a:t>
            </a:r>
          </a:p>
        </p:txBody>
      </p:sp>
      <p:sp>
        <p:nvSpPr>
          <p:cNvPr name="TextBox 21" id="21"/>
          <p:cNvSpPr txBox="true"/>
          <p:nvPr/>
        </p:nvSpPr>
        <p:spPr>
          <a:xfrm rot="0">
            <a:off x="4222742" y="3884752"/>
            <a:ext cx="2251278" cy="323850"/>
          </a:xfrm>
          <a:prstGeom prst="rect">
            <a:avLst/>
          </a:prstGeom>
        </p:spPr>
        <p:txBody>
          <a:bodyPr anchor="t" rtlCol="false" tIns="0" lIns="0" bIns="0" rIns="0">
            <a:spAutoFit/>
          </a:bodyPr>
          <a:lstStyle/>
          <a:p>
            <a:pPr algn="ctr">
              <a:lnSpc>
                <a:spcPts val="2520"/>
              </a:lnSpc>
            </a:pPr>
            <a:r>
              <a:rPr lang="en-US" sz="2100">
                <a:solidFill>
                  <a:srgbClr val="FFFFFF"/>
                </a:solidFill>
                <a:latin typeface="RQND Pro UltraWide"/>
                <a:ea typeface="RQND Pro UltraWide"/>
                <a:cs typeface="RQND Pro UltraWide"/>
                <a:sym typeface="RQND Pro UltraWide"/>
              </a:rPr>
              <a:t>27/07/2025</a:t>
            </a:r>
          </a:p>
        </p:txBody>
      </p:sp>
      <p:sp>
        <p:nvSpPr>
          <p:cNvPr name="TextBox 22" id="22"/>
          <p:cNvSpPr txBox="true"/>
          <p:nvPr/>
        </p:nvSpPr>
        <p:spPr>
          <a:xfrm rot="0">
            <a:off x="1447856" y="9029700"/>
            <a:ext cx="2405044" cy="228600"/>
          </a:xfrm>
          <a:prstGeom prst="rect">
            <a:avLst/>
          </a:prstGeom>
        </p:spPr>
        <p:txBody>
          <a:bodyPr anchor="t" rtlCol="false" tIns="0" lIns="0" bIns="0" rIns="0">
            <a:spAutoFit/>
          </a:bodyPr>
          <a:lstStyle/>
          <a:p>
            <a:pPr algn="l">
              <a:lnSpc>
                <a:spcPts val="1679"/>
              </a:lnSpc>
            </a:pPr>
            <a:r>
              <a:rPr lang="en-US" sz="1399">
                <a:solidFill>
                  <a:srgbClr val="FFFFFF"/>
                </a:solidFill>
                <a:latin typeface="Poppins"/>
                <a:ea typeface="Poppins"/>
                <a:cs typeface="Poppins"/>
                <a:sym typeface="Poppins"/>
              </a:rPr>
              <a:t>www.coursmarketing.fr</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141414"/>
        </a:solidFill>
      </p:bgPr>
    </p:bg>
    <p:spTree>
      <p:nvGrpSpPr>
        <p:cNvPr id="1" name=""/>
        <p:cNvGrpSpPr/>
        <p:nvPr/>
      </p:nvGrpSpPr>
      <p:grpSpPr>
        <a:xfrm>
          <a:off x="0" y="0"/>
          <a:ext cx="0" cy="0"/>
          <a:chOff x="0" y="0"/>
          <a:chExt cx="0" cy="0"/>
        </a:xfrm>
      </p:grpSpPr>
      <p:sp>
        <p:nvSpPr>
          <p:cNvPr name="Freeform 2" id="2"/>
          <p:cNvSpPr/>
          <p:nvPr/>
        </p:nvSpPr>
        <p:spPr>
          <a:xfrm flipH="false" flipV="false" rot="0">
            <a:off x="8393067" y="-3856134"/>
            <a:ext cx="8866233" cy="8866233"/>
          </a:xfrm>
          <a:custGeom>
            <a:avLst/>
            <a:gdLst/>
            <a:ahLst/>
            <a:cxnLst/>
            <a:rect r="r" b="b" t="t" l="l"/>
            <a:pathLst>
              <a:path h="8866233" w="8866233">
                <a:moveTo>
                  <a:pt x="0" y="0"/>
                </a:moveTo>
                <a:lnTo>
                  <a:pt x="8866233" y="0"/>
                </a:lnTo>
                <a:lnTo>
                  <a:pt x="8866233" y="8866233"/>
                </a:lnTo>
                <a:lnTo>
                  <a:pt x="0" y="886623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50970" y="2960483"/>
            <a:ext cx="8611632" cy="8611632"/>
          </a:xfrm>
          <a:custGeom>
            <a:avLst/>
            <a:gdLst/>
            <a:ahLst/>
            <a:cxnLst/>
            <a:rect r="r" b="b" t="t" l="l"/>
            <a:pathLst>
              <a:path h="8611632" w="8611632">
                <a:moveTo>
                  <a:pt x="0" y="0"/>
                </a:moveTo>
                <a:lnTo>
                  <a:pt x="8611631" y="0"/>
                </a:lnTo>
                <a:lnTo>
                  <a:pt x="8611631" y="8611631"/>
                </a:lnTo>
                <a:lnTo>
                  <a:pt x="0" y="861163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1019165" y="3645929"/>
            <a:ext cx="5194388" cy="3381202"/>
            <a:chOff x="0" y="0"/>
            <a:chExt cx="745374" cy="485189"/>
          </a:xfrm>
        </p:grpSpPr>
        <p:sp>
          <p:nvSpPr>
            <p:cNvPr name="Freeform 5" id="5"/>
            <p:cNvSpPr/>
            <p:nvPr/>
          </p:nvSpPr>
          <p:spPr>
            <a:xfrm flipH="false" flipV="false" rot="0">
              <a:off x="0" y="0"/>
              <a:ext cx="745374" cy="485189"/>
            </a:xfrm>
            <a:custGeom>
              <a:avLst/>
              <a:gdLst/>
              <a:ahLst/>
              <a:cxnLst/>
              <a:rect r="r" b="b" t="t" l="l"/>
              <a:pathLst>
                <a:path h="485189" w="745374">
                  <a:moveTo>
                    <a:pt x="542174" y="0"/>
                  </a:moveTo>
                  <a:lnTo>
                    <a:pt x="0" y="0"/>
                  </a:lnTo>
                  <a:lnTo>
                    <a:pt x="203200" y="485189"/>
                  </a:lnTo>
                  <a:lnTo>
                    <a:pt x="745374" y="485189"/>
                  </a:lnTo>
                  <a:lnTo>
                    <a:pt x="542174" y="0"/>
                  </a:lnTo>
                  <a:close/>
                </a:path>
              </a:pathLst>
            </a:custGeom>
            <a:blipFill>
              <a:blip r:embed="rId4"/>
              <a:stretch>
                <a:fillRect l="-7860" t="0" r="-7860" b="0"/>
              </a:stretch>
            </a:blipFill>
          </p:spPr>
        </p:sp>
      </p:grpSp>
      <p:sp>
        <p:nvSpPr>
          <p:cNvPr name="Freeform 6" id="6"/>
          <p:cNvSpPr/>
          <p:nvPr/>
        </p:nvSpPr>
        <p:spPr>
          <a:xfrm flipH="false" flipV="false" rot="0">
            <a:off x="1028700" y="1028700"/>
            <a:ext cx="320528" cy="320528"/>
          </a:xfrm>
          <a:custGeom>
            <a:avLst/>
            <a:gdLst/>
            <a:ahLst/>
            <a:cxnLst/>
            <a:rect r="r" b="b" t="t" l="l"/>
            <a:pathLst>
              <a:path h="320528" w="320528">
                <a:moveTo>
                  <a:pt x="0" y="0"/>
                </a:moveTo>
                <a:lnTo>
                  <a:pt x="320528" y="0"/>
                </a:lnTo>
                <a:lnTo>
                  <a:pt x="320528" y="320528"/>
                </a:lnTo>
                <a:lnTo>
                  <a:pt x="0" y="32052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7" id="7"/>
          <p:cNvSpPr txBox="true"/>
          <p:nvPr/>
        </p:nvSpPr>
        <p:spPr>
          <a:xfrm rot="0">
            <a:off x="6683434" y="988203"/>
            <a:ext cx="10575866" cy="963497"/>
          </a:xfrm>
          <a:prstGeom prst="rect">
            <a:avLst/>
          </a:prstGeom>
        </p:spPr>
        <p:txBody>
          <a:bodyPr anchor="t" rtlCol="false" tIns="0" lIns="0" bIns="0" rIns="0">
            <a:spAutoFit/>
          </a:bodyPr>
          <a:lstStyle/>
          <a:p>
            <a:pPr algn="l">
              <a:lnSpc>
                <a:spcPts val="6132"/>
              </a:lnSpc>
            </a:pPr>
            <a:r>
              <a:rPr lang="en-US" sz="10052">
                <a:solidFill>
                  <a:srgbClr val="6552FF"/>
                </a:solidFill>
                <a:latin typeface="RQND Pro UltraWide"/>
                <a:ea typeface="RQND Pro UltraWide"/>
                <a:cs typeface="RQND Pro UltraWide"/>
                <a:sym typeface="RQND Pro UltraWide"/>
              </a:rPr>
              <a:t>Introduction</a:t>
            </a:r>
          </a:p>
        </p:txBody>
      </p:sp>
      <p:sp>
        <p:nvSpPr>
          <p:cNvPr name="TextBox 8" id="8"/>
          <p:cNvSpPr txBox="true"/>
          <p:nvPr/>
        </p:nvSpPr>
        <p:spPr>
          <a:xfrm rot="0">
            <a:off x="1622165" y="1079563"/>
            <a:ext cx="3623158" cy="302783"/>
          </a:xfrm>
          <a:prstGeom prst="rect">
            <a:avLst/>
          </a:prstGeom>
        </p:spPr>
        <p:txBody>
          <a:bodyPr anchor="t" rtlCol="false" tIns="0" lIns="0" bIns="0" rIns="0">
            <a:spAutoFit/>
          </a:bodyPr>
          <a:lstStyle/>
          <a:p>
            <a:pPr algn="l">
              <a:lnSpc>
                <a:spcPts val="1902"/>
              </a:lnSpc>
            </a:pPr>
            <a:r>
              <a:rPr lang="en-US" sz="3119">
                <a:solidFill>
                  <a:srgbClr val="FFFFFF"/>
                </a:solidFill>
                <a:latin typeface="RQND Pro UltraWide"/>
                <a:ea typeface="RQND Pro UltraWide"/>
                <a:cs typeface="RQND Pro UltraWide"/>
                <a:sym typeface="RQND Pro UltraWide"/>
              </a:rPr>
              <a:t>Borcelle</a:t>
            </a:r>
          </a:p>
        </p:txBody>
      </p:sp>
      <p:sp>
        <p:nvSpPr>
          <p:cNvPr name="TextBox 9" id="9"/>
          <p:cNvSpPr txBox="true"/>
          <p:nvPr/>
        </p:nvSpPr>
        <p:spPr>
          <a:xfrm rot="0">
            <a:off x="11057855" y="3626879"/>
            <a:ext cx="5069224" cy="1485669"/>
          </a:xfrm>
          <a:prstGeom prst="rect">
            <a:avLst/>
          </a:prstGeom>
        </p:spPr>
        <p:txBody>
          <a:bodyPr anchor="t" rtlCol="false" tIns="0" lIns="0" bIns="0" rIns="0">
            <a:spAutoFit/>
          </a:bodyPr>
          <a:lstStyle/>
          <a:p>
            <a:pPr algn="l">
              <a:lnSpc>
                <a:spcPts val="1679"/>
              </a:lnSpc>
            </a:pPr>
            <a:r>
              <a:rPr lang="en-US" sz="1399">
                <a:solidFill>
                  <a:srgbClr val="FFFFFF"/>
                </a:solidFill>
                <a:latin typeface="Poppins"/>
                <a:ea typeface="Poppins"/>
                <a:cs typeface="Poppins"/>
                <a:sym typeface="Poppins"/>
              </a:rPr>
              <a:t>Game development is an ever-evolving industry where creativity meets technology to build immersive experiences. Our team is passionate about designing and developing games that captivate players, providing them with engaging storytelling, stunning visuals, and cutting-edge mechanics that push the boundaries of interactive entertainment.</a:t>
            </a:r>
          </a:p>
        </p:txBody>
      </p:sp>
      <p:grpSp>
        <p:nvGrpSpPr>
          <p:cNvPr name="Group 10" id="10"/>
          <p:cNvGrpSpPr/>
          <p:nvPr/>
        </p:nvGrpSpPr>
        <p:grpSpPr>
          <a:xfrm rot="0">
            <a:off x="4154845" y="3645929"/>
            <a:ext cx="5275472" cy="934172"/>
            <a:chOff x="0" y="0"/>
            <a:chExt cx="2661011" cy="471207"/>
          </a:xfrm>
        </p:grpSpPr>
        <p:sp>
          <p:nvSpPr>
            <p:cNvPr name="Freeform 11" id="11"/>
            <p:cNvSpPr/>
            <p:nvPr/>
          </p:nvSpPr>
          <p:spPr>
            <a:xfrm flipH="false" flipV="false" rot="0">
              <a:off x="0" y="0"/>
              <a:ext cx="2661011" cy="471207"/>
            </a:xfrm>
            <a:custGeom>
              <a:avLst/>
              <a:gdLst/>
              <a:ahLst/>
              <a:cxnLst/>
              <a:rect r="r" b="b" t="t" l="l"/>
              <a:pathLst>
                <a:path h="471207" w="2661011">
                  <a:moveTo>
                    <a:pt x="2457811" y="0"/>
                  </a:moveTo>
                  <a:lnTo>
                    <a:pt x="0" y="0"/>
                  </a:lnTo>
                  <a:lnTo>
                    <a:pt x="203200" y="471207"/>
                  </a:lnTo>
                  <a:lnTo>
                    <a:pt x="2661011" y="471207"/>
                  </a:lnTo>
                  <a:lnTo>
                    <a:pt x="2457811" y="0"/>
                  </a:lnTo>
                  <a:close/>
                </a:path>
              </a:pathLst>
            </a:custGeom>
            <a:solidFill>
              <a:srgbClr val="141414"/>
            </a:solidFill>
            <a:ln w="9525" cap="sq">
              <a:solidFill>
                <a:srgbClr val="6552FF"/>
              </a:solidFill>
              <a:prstDash val="solid"/>
              <a:miter/>
            </a:ln>
          </p:spPr>
        </p:sp>
        <p:sp>
          <p:nvSpPr>
            <p:cNvPr name="TextBox 12" id="12"/>
            <p:cNvSpPr txBox="true"/>
            <p:nvPr/>
          </p:nvSpPr>
          <p:spPr>
            <a:xfrm>
              <a:off x="101600" y="-47625"/>
              <a:ext cx="2457811" cy="518832"/>
            </a:xfrm>
            <a:prstGeom prst="rect">
              <a:avLst/>
            </a:prstGeom>
          </p:spPr>
          <p:txBody>
            <a:bodyPr anchor="ctr" rtlCol="false" tIns="50800" lIns="50800" bIns="50800" rIns="50800"/>
            <a:lstStyle/>
            <a:p>
              <a:pPr algn="ctr">
                <a:lnSpc>
                  <a:spcPts val="1959"/>
                </a:lnSpc>
              </a:pPr>
            </a:p>
          </p:txBody>
        </p:sp>
      </p:grpSp>
      <p:sp>
        <p:nvSpPr>
          <p:cNvPr name="TextBox 13" id="13"/>
          <p:cNvSpPr txBox="true"/>
          <p:nvPr/>
        </p:nvSpPr>
        <p:spPr>
          <a:xfrm rot="0">
            <a:off x="4154845" y="3912973"/>
            <a:ext cx="5275472" cy="381033"/>
          </a:xfrm>
          <a:prstGeom prst="rect">
            <a:avLst/>
          </a:prstGeom>
        </p:spPr>
        <p:txBody>
          <a:bodyPr anchor="t" rtlCol="false" tIns="0" lIns="0" bIns="0" rIns="0">
            <a:spAutoFit/>
          </a:bodyPr>
          <a:lstStyle/>
          <a:p>
            <a:pPr algn="ctr">
              <a:lnSpc>
                <a:spcPts val="2879"/>
              </a:lnSpc>
            </a:pPr>
            <a:r>
              <a:rPr lang="en-US" sz="2399">
                <a:solidFill>
                  <a:srgbClr val="FFFFFF"/>
                </a:solidFill>
                <a:latin typeface="Poppins"/>
                <a:ea typeface="Poppins"/>
                <a:cs typeface="Poppins"/>
                <a:sym typeface="Poppins"/>
              </a:rPr>
              <a:t>Welcome to Studio Borcelle</a:t>
            </a:r>
          </a:p>
        </p:txBody>
      </p:sp>
      <p:sp>
        <p:nvSpPr>
          <p:cNvPr name="TextBox 14" id="14"/>
          <p:cNvSpPr txBox="true"/>
          <p:nvPr/>
        </p:nvSpPr>
        <p:spPr>
          <a:xfrm rot="0">
            <a:off x="12190076" y="5750979"/>
            <a:ext cx="5069224" cy="1276152"/>
          </a:xfrm>
          <a:prstGeom prst="rect">
            <a:avLst/>
          </a:prstGeom>
        </p:spPr>
        <p:txBody>
          <a:bodyPr anchor="t" rtlCol="false" tIns="0" lIns="0" bIns="0" rIns="0">
            <a:spAutoFit/>
          </a:bodyPr>
          <a:lstStyle/>
          <a:p>
            <a:pPr algn="l">
              <a:lnSpc>
                <a:spcPts val="1679"/>
              </a:lnSpc>
            </a:pPr>
            <a:r>
              <a:rPr lang="en-US" sz="1399">
                <a:solidFill>
                  <a:srgbClr val="FFFFFF"/>
                </a:solidFill>
                <a:latin typeface="Poppins"/>
                <a:ea typeface="Poppins"/>
                <a:cs typeface="Poppins"/>
                <a:sym typeface="Poppins"/>
              </a:rPr>
              <a:t>In this presentation, we will explore our mission and vision, the expertise we bring to the table, and our innovative development process. We will also highlight the technologies we use, the games we have developed, industry trends, and how collaboration helps us grow in the competitive gaming industry.</a:t>
            </a:r>
          </a:p>
        </p:txBody>
      </p:sp>
      <p:sp>
        <p:nvSpPr>
          <p:cNvPr name="AutoShape 15" id="15"/>
          <p:cNvSpPr/>
          <p:nvPr/>
        </p:nvSpPr>
        <p:spPr>
          <a:xfrm flipV="true">
            <a:off x="1019165" y="9253537"/>
            <a:ext cx="5069224" cy="0"/>
          </a:xfrm>
          <a:prstGeom prst="line">
            <a:avLst/>
          </a:prstGeom>
          <a:ln cap="flat" w="9525">
            <a:solidFill>
              <a:srgbClr val="6552FF"/>
            </a:solidFill>
            <a:prstDash val="solid"/>
            <a:headEnd type="none" len="sm" w="sm"/>
            <a:tailEnd type="none" len="sm" w="sm"/>
          </a:ln>
        </p:spPr>
      </p:sp>
      <p:sp>
        <p:nvSpPr>
          <p:cNvPr name="Freeform 16" id="16"/>
          <p:cNvSpPr/>
          <p:nvPr/>
        </p:nvSpPr>
        <p:spPr>
          <a:xfrm flipH="false" flipV="false" rot="0">
            <a:off x="16656300" y="9102788"/>
            <a:ext cx="603000" cy="150750"/>
          </a:xfrm>
          <a:custGeom>
            <a:avLst/>
            <a:gdLst/>
            <a:ahLst/>
            <a:cxnLst/>
            <a:rect r="r" b="b" t="t" l="l"/>
            <a:pathLst>
              <a:path h="150750" w="603000">
                <a:moveTo>
                  <a:pt x="0" y="0"/>
                </a:moveTo>
                <a:lnTo>
                  <a:pt x="603000" y="0"/>
                </a:lnTo>
                <a:lnTo>
                  <a:pt x="603000" y="150750"/>
                </a:lnTo>
                <a:lnTo>
                  <a:pt x="0" y="15075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17" id="17"/>
          <p:cNvGrpSpPr/>
          <p:nvPr/>
        </p:nvGrpSpPr>
        <p:grpSpPr>
          <a:xfrm rot="0">
            <a:off x="5863467" y="5770029"/>
            <a:ext cx="5194388" cy="3488271"/>
            <a:chOff x="0" y="0"/>
            <a:chExt cx="745374" cy="500553"/>
          </a:xfrm>
        </p:grpSpPr>
        <p:sp>
          <p:nvSpPr>
            <p:cNvPr name="Freeform 18" id="18"/>
            <p:cNvSpPr/>
            <p:nvPr/>
          </p:nvSpPr>
          <p:spPr>
            <a:xfrm flipH="false" flipV="false" rot="0">
              <a:off x="0" y="0"/>
              <a:ext cx="745374" cy="500553"/>
            </a:xfrm>
            <a:custGeom>
              <a:avLst/>
              <a:gdLst/>
              <a:ahLst/>
              <a:cxnLst/>
              <a:rect r="r" b="b" t="t" l="l"/>
              <a:pathLst>
                <a:path h="500553" w="745374">
                  <a:moveTo>
                    <a:pt x="542174" y="0"/>
                  </a:moveTo>
                  <a:lnTo>
                    <a:pt x="0" y="0"/>
                  </a:lnTo>
                  <a:lnTo>
                    <a:pt x="203200" y="500553"/>
                  </a:lnTo>
                  <a:lnTo>
                    <a:pt x="745374" y="500553"/>
                  </a:lnTo>
                  <a:lnTo>
                    <a:pt x="542174" y="0"/>
                  </a:lnTo>
                  <a:close/>
                </a:path>
              </a:pathLst>
            </a:custGeom>
            <a:blipFill>
              <a:blip r:embed="rId9"/>
              <a:stretch>
                <a:fillRect l="-397" t="0" r="-397" b="0"/>
              </a:stretch>
            </a:blipFill>
          </p:spPr>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141414"/>
        </a:solidFill>
      </p:bgPr>
    </p:bg>
    <p:spTree>
      <p:nvGrpSpPr>
        <p:cNvPr id="1" name=""/>
        <p:cNvGrpSpPr/>
        <p:nvPr/>
      </p:nvGrpSpPr>
      <p:grpSpPr>
        <a:xfrm>
          <a:off x="0" y="0"/>
          <a:ext cx="0" cy="0"/>
          <a:chOff x="0" y="0"/>
          <a:chExt cx="0" cy="0"/>
        </a:xfrm>
      </p:grpSpPr>
      <p:sp>
        <p:nvSpPr>
          <p:cNvPr name="Freeform 2" id="2"/>
          <p:cNvSpPr/>
          <p:nvPr/>
        </p:nvSpPr>
        <p:spPr>
          <a:xfrm flipH="false" flipV="false" rot="0">
            <a:off x="8414107" y="-2867980"/>
            <a:ext cx="9873893" cy="9873893"/>
          </a:xfrm>
          <a:custGeom>
            <a:avLst/>
            <a:gdLst/>
            <a:ahLst/>
            <a:cxnLst/>
            <a:rect r="r" b="b" t="t" l="l"/>
            <a:pathLst>
              <a:path h="9873893" w="9873893">
                <a:moveTo>
                  <a:pt x="0" y="0"/>
                </a:moveTo>
                <a:lnTo>
                  <a:pt x="9873893" y="0"/>
                </a:lnTo>
                <a:lnTo>
                  <a:pt x="9873893" y="9873893"/>
                </a:lnTo>
                <a:lnTo>
                  <a:pt x="0" y="987389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0" y="2901593"/>
            <a:ext cx="7385407" cy="7385407"/>
          </a:xfrm>
          <a:custGeom>
            <a:avLst/>
            <a:gdLst/>
            <a:ahLst/>
            <a:cxnLst/>
            <a:rect r="r" b="b" t="t" l="l"/>
            <a:pathLst>
              <a:path h="7385407" w="7385407">
                <a:moveTo>
                  <a:pt x="0" y="0"/>
                </a:moveTo>
                <a:lnTo>
                  <a:pt x="7385407" y="0"/>
                </a:lnTo>
                <a:lnTo>
                  <a:pt x="7385407" y="7385407"/>
                </a:lnTo>
                <a:lnTo>
                  <a:pt x="0" y="738540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1028700" y="7544372"/>
            <a:ext cx="10170583" cy="1815118"/>
          </a:xfrm>
          <a:prstGeom prst="rect">
            <a:avLst/>
          </a:prstGeom>
        </p:spPr>
        <p:txBody>
          <a:bodyPr anchor="t" rtlCol="false" tIns="0" lIns="0" bIns="0" rIns="0">
            <a:spAutoFit/>
          </a:bodyPr>
          <a:lstStyle/>
          <a:p>
            <a:pPr algn="l">
              <a:lnSpc>
                <a:spcPts val="6420"/>
              </a:lnSpc>
            </a:pPr>
            <a:r>
              <a:rPr lang="en-US" sz="10525">
                <a:solidFill>
                  <a:srgbClr val="6552FF"/>
                </a:solidFill>
                <a:latin typeface="RQND Pro UltraWide"/>
                <a:ea typeface="RQND Pro UltraWide"/>
                <a:cs typeface="RQND Pro UltraWide"/>
                <a:sym typeface="RQND Pro UltraWide"/>
              </a:rPr>
              <a:t>Our Mission &amp; Vision</a:t>
            </a:r>
          </a:p>
        </p:txBody>
      </p:sp>
      <p:sp>
        <p:nvSpPr>
          <p:cNvPr name="TextBox 5" id="5"/>
          <p:cNvSpPr txBox="true"/>
          <p:nvPr/>
        </p:nvSpPr>
        <p:spPr>
          <a:xfrm rot="0">
            <a:off x="6871680" y="3950721"/>
            <a:ext cx="4327604" cy="1276152"/>
          </a:xfrm>
          <a:prstGeom prst="rect">
            <a:avLst/>
          </a:prstGeom>
        </p:spPr>
        <p:txBody>
          <a:bodyPr anchor="t" rtlCol="false" tIns="0" lIns="0" bIns="0" rIns="0">
            <a:spAutoFit/>
          </a:bodyPr>
          <a:lstStyle/>
          <a:p>
            <a:pPr algn="l">
              <a:lnSpc>
                <a:spcPts val="1679"/>
              </a:lnSpc>
            </a:pPr>
            <a:r>
              <a:rPr lang="en-US" sz="1399">
                <a:solidFill>
                  <a:srgbClr val="FFFFFF"/>
                </a:solidFill>
                <a:latin typeface="Poppins"/>
                <a:ea typeface="Poppins"/>
                <a:cs typeface="Poppins"/>
                <a:sym typeface="Poppins"/>
              </a:rPr>
              <a:t>Our mission is to create unique and immersive gaming experiences that inspire, entertain, and engage players worldwide. We aim to blend storytelling, technology, and innovation to craft high-quality games that leave a lasting impact on the gaming community.</a:t>
            </a:r>
          </a:p>
        </p:txBody>
      </p:sp>
      <p:grpSp>
        <p:nvGrpSpPr>
          <p:cNvPr name="Group 6" id="6"/>
          <p:cNvGrpSpPr/>
          <p:nvPr/>
        </p:nvGrpSpPr>
        <p:grpSpPr>
          <a:xfrm rot="0">
            <a:off x="-1853728" y="907733"/>
            <a:ext cx="8486420" cy="5319755"/>
            <a:chOff x="0" y="0"/>
            <a:chExt cx="972474" cy="609600"/>
          </a:xfrm>
        </p:grpSpPr>
        <p:sp>
          <p:nvSpPr>
            <p:cNvPr name="Freeform 7" id="7"/>
            <p:cNvSpPr/>
            <p:nvPr/>
          </p:nvSpPr>
          <p:spPr>
            <a:xfrm flipH="false" flipV="false" rot="0">
              <a:off x="0" y="0"/>
              <a:ext cx="972474" cy="609600"/>
            </a:xfrm>
            <a:custGeom>
              <a:avLst/>
              <a:gdLst/>
              <a:ahLst/>
              <a:cxnLst/>
              <a:rect r="r" b="b" t="t" l="l"/>
              <a:pathLst>
                <a:path h="609600" w="972474">
                  <a:moveTo>
                    <a:pt x="203200" y="609600"/>
                  </a:moveTo>
                  <a:lnTo>
                    <a:pt x="769274" y="609600"/>
                  </a:lnTo>
                  <a:lnTo>
                    <a:pt x="972474" y="0"/>
                  </a:lnTo>
                  <a:lnTo>
                    <a:pt x="0" y="0"/>
                  </a:lnTo>
                  <a:lnTo>
                    <a:pt x="203200" y="609600"/>
                  </a:lnTo>
                  <a:close/>
                </a:path>
              </a:pathLst>
            </a:custGeom>
            <a:blipFill>
              <a:blip r:embed="rId4"/>
              <a:stretch>
                <a:fillRect l="0" t="-3142" r="0" b="-3142"/>
              </a:stretch>
            </a:blipFill>
          </p:spPr>
        </p:sp>
      </p:grpSp>
      <p:grpSp>
        <p:nvGrpSpPr>
          <p:cNvPr name="Group 8" id="8"/>
          <p:cNvGrpSpPr/>
          <p:nvPr/>
        </p:nvGrpSpPr>
        <p:grpSpPr>
          <a:xfrm rot="0">
            <a:off x="5337457" y="1381965"/>
            <a:ext cx="7345304" cy="1012020"/>
            <a:chOff x="0" y="0"/>
            <a:chExt cx="4748352" cy="654217"/>
          </a:xfrm>
        </p:grpSpPr>
        <p:sp>
          <p:nvSpPr>
            <p:cNvPr name="Freeform 9" id="9"/>
            <p:cNvSpPr/>
            <p:nvPr/>
          </p:nvSpPr>
          <p:spPr>
            <a:xfrm flipH="false" flipV="false" rot="0">
              <a:off x="0" y="0"/>
              <a:ext cx="4748352" cy="654217"/>
            </a:xfrm>
            <a:custGeom>
              <a:avLst/>
              <a:gdLst/>
              <a:ahLst/>
              <a:cxnLst/>
              <a:rect r="r" b="b" t="t" l="l"/>
              <a:pathLst>
                <a:path h="654217" w="4748352">
                  <a:moveTo>
                    <a:pt x="4545152" y="0"/>
                  </a:moveTo>
                  <a:lnTo>
                    <a:pt x="0" y="0"/>
                  </a:lnTo>
                  <a:lnTo>
                    <a:pt x="203200" y="654217"/>
                  </a:lnTo>
                  <a:lnTo>
                    <a:pt x="4748352" y="654217"/>
                  </a:lnTo>
                  <a:lnTo>
                    <a:pt x="4545152" y="0"/>
                  </a:lnTo>
                  <a:close/>
                </a:path>
              </a:pathLst>
            </a:custGeom>
            <a:solidFill>
              <a:srgbClr val="141414"/>
            </a:solidFill>
            <a:ln w="9525" cap="sq">
              <a:solidFill>
                <a:srgbClr val="6552FF"/>
              </a:solidFill>
              <a:prstDash val="solid"/>
              <a:miter/>
            </a:ln>
          </p:spPr>
        </p:sp>
        <p:sp>
          <p:nvSpPr>
            <p:cNvPr name="TextBox 10" id="10"/>
            <p:cNvSpPr txBox="true"/>
            <p:nvPr/>
          </p:nvSpPr>
          <p:spPr>
            <a:xfrm>
              <a:off x="101600" y="-47625"/>
              <a:ext cx="4545152" cy="701842"/>
            </a:xfrm>
            <a:prstGeom prst="rect">
              <a:avLst/>
            </a:prstGeom>
          </p:spPr>
          <p:txBody>
            <a:bodyPr anchor="ctr" rtlCol="false" tIns="50800" lIns="50800" bIns="50800" rIns="50800"/>
            <a:lstStyle/>
            <a:p>
              <a:pPr algn="ctr">
                <a:lnSpc>
                  <a:spcPts val="1959"/>
                </a:lnSpc>
              </a:pPr>
            </a:p>
          </p:txBody>
        </p:sp>
      </p:grpSp>
      <p:sp>
        <p:nvSpPr>
          <p:cNvPr name="TextBox 11" id="11"/>
          <p:cNvSpPr txBox="true"/>
          <p:nvPr/>
        </p:nvSpPr>
        <p:spPr>
          <a:xfrm rot="0">
            <a:off x="5713814" y="1687934"/>
            <a:ext cx="6592591" cy="381033"/>
          </a:xfrm>
          <a:prstGeom prst="rect">
            <a:avLst/>
          </a:prstGeom>
        </p:spPr>
        <p:txBody>
          <a:bodyPr anchor="t" rtlCol="false" tIns="0" lIns="0" bIns="0" rIns="0">
            <a:spAutoFit/>
          </a:bodyPr>
          <a:lstStyle/>
          <a:p>
            <a:pPr algn="ctr">
              <a:lnSpc>
                <a:spcPts val="2879"/>
              </a:lnSpc>
            </a:pPr>
            <a:r>
              <a:rPr lang="en-US" sz="2399">
                <a:solidFill>
                  <a:srgbClr val="FFFFFF"/>
                </a:solidFill>
                <a:latin typeface="Poppins"/>
                <a:ea typeface="Poppins"/>
                <a:cs typeface="Poppins"/>
                <a:sym typeface="Poppins"/>
              </a:rPr>
              <a:t>Driving innovation in gaming</a:t>
            </a:r>
          </a:p>
        </p:txBody>
      </p:sp>
      <p:sp>
        <p:nvSpPr>
          <p:cNvPr name="TextBox 12" id="12"/>
          <p:cNvSpPr txBox="true"/>
          <p:nvPr/>
        </p:nvSpPr>
        <p:spPr>
          <a:xfrm rot="0">
            <a:off x="12682761" y="7982148"/>
            <a:ext cx="4576539" cy="1276152"/>
          </a:xfrm>
          <a:prstGeom prst="rect">
            <a:avLst/>
          </a:prstGeom>
        </p:spPr>
        <p:txBody>
          <a:bodyPr anchor="t" rtlCol="false" tIns="0" lIns="0" bIns="0" rIns="0">
            <a:spAutoFit/>
          </a:bodyPr>
          <a:lstStyle/>
          <a:p>
            <a:pPr algn="l">
              <a:lnSpc>
                <a:spcPts val="1679"/>
              </a:lnSpc>
            </a:pPr>
            <a:r>
              <a:rPr lang="en-US" sz="1399">
                <a:solidFill>
                  <a:srgbClr val="FFFFFF"/>
                </a:solidFill>
                <a:latin typeface="Poppins"/>
                <a:ea typeface="Poppins"/>
                <a:cs typeface="Poppins"/>
                <a:sym typeface="Poppins"/>
              </a:rPr>
              <a:t>We envision a future where our games redefine interactive entertainment. Through innovation and passion, we strive to push the gaming industry forward, embracing emerging technologies and player-driven experiences to shape the future of gaming.</a:t>
            </a:r>
          </a:p>
        </p:txBody>
      </p:sp>
      <p:sp>
        <p:nvSpPr>
          <p:cNvPr name="TextBox 13" id="13"/>
          <p:cNvSpPr txBox="true"/>
          <p:nvPr/>
        </p:nvSpPr>
        <p:spPr>
          <a:xfrm rot="0">
            <a:off x="14169832" y="1079182"/>
            <a:ext cx="3089468" cy="302783"/>
          </a:xfrm>
          <a:prstGeom prst="rect">
            <a:avLst/>
          </a:prstGeom>
        </p:spPr>
        <p:txBody>
          <a:bodyPr anchor="t" rtlCol="false" tIns="0" lIns="0" bIns="0" rIns="0">
            <a:spAutoFit/>
          </a:bodyPr>
          <a:lstStyle/>
          <a:p>
            <a:pPr algn="l">
              <a:lnSpc>
                <a:spcPts val="1902"/>
              </a:lnSpc>
            </a:pPr>
            <a:r>
              <a:rPr lang="en-US" sz="3119">
                <a:solidFill>
                  <a:srgbClr val="FFFFFF"/>
                </a:solidFill>
                <a:latin typeface="RQND Pro UltraWide"/>
                <a:ea typeface="RQND Pro UltraWide"/>
                <a:cs typeface="RQND Pro UltraWide"/>
                <a:sym typeface="RQND Pro UltraWide"/>
              </a:rPr>
              <a:t>Borcelle</a:t>
            </a:r>
          </a:p>
        </p:txBody>
      </p:sp>
      <p:sp>
        <p:nvSpPr>
          <p:cNvPr name="Freeform 14" id="14"/>
          <p:cNvSpPr/>
          <p:nvPr/>
        </p:nvSpPr>
        <p:spPr>
          <a:xfrm flipH="false" flipV="false" rot="0">
            <a:off x="16938772" y="1028725"/>
            <a:ext cx="320528" cy="320528"/>
          </a:xfrm>
          <a:custGeom>
            <a:avLst/>
            <a:gdLst/>
            <a:ahLst/>
            <a:cxnLst/>
            <a:rect r="r" b="b" t="t" l="l"/>
            <a:pathLst>
              <a:path h="320528" w="320528">
                <a:moveTo>
                  <a:pt x="0" y="0"/>
                </a:moveTo>
                <a:lnTo>
                  <a:pt x="320528" y="0"/>
                </a:lnTo>
                <a:lnTo>
                  <a:pt x="320528" y="320528"/>
                </a:lnTo>
                <a:lnTo>
                  <a:pt x="0" y="32052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5" id="15"/>
          <p:cNvSpPr txBox="true"/>
          <p:nvPr/>
        </p:nvSpPr>
        <p:spPr>
          <a:xfrm rot="0">
            <a:off x="6871680" y="3366025"/>
            <a:ext cx="4327604" cy="381033"/>
          </a:xfrm>
          <a:prstGeom prst="rect">
            <a:avLst/>
          </a:prstGeom>
        </p:spPr>
        <p:txBody>
          <a:bodyPr anchor="t" rtlCol="false" tIns="0" lIns="0" bIns="0" rIns="0">
            <a:spAutoFit/>
          </a:bodyPr>
          <a:lstStyle/>
          <a:p>
            <a:pPr algn="l">
              <a:lnSpc>
                <a:spcPts val="2879"/>
              </a:lnSpc>
            </a:pPr>
            <a:r>
              <a:rPr lang="en-US" sz="2400">
                <a:solidFill>
                  <a:srgbClr val="FFFFFF"/>
                </a:solidFill>
                <a:latin typeface="Poppins"/>
                <a:ea typeface="Poppins"/>
                <a:cs typeface="Poppins"/>
                <a:sym typeface="Poppins"/>
              </a:rPr>
              <a:t>Mission</a:t>
            </a:r>
          </a:p>
        </p:txBody>
      </p:sp>
      <p:sp>
        <p:nvSpPr>
          <p:cNvPr name="TextBox 16" id="16"/>
          <p:cNvSpPr txBox="true"/>
          <p:nvPr/>
        </p:nvSpPr>
        <p:spPr>
          <a:xfrm rot="0">
            <a:off x="12682761" y="7397452"/>
            <a:ext cx="4327604" cy="381033"/>
          </a:xfrm>
          <a:prstGeom prst="rect">
            <a:avLst/>
          </a:prstGeom>
        </p:spPr>
        <p:txBody>
          <a:bodyPr anchor="t" rtlCol="false" tIns="0" lIns="0" bIns="0" rIns="0">
            <a:spAutoFit/>
          </a:bodyPr>
          <a:lstStyle/>
          <a:p>
            <a:pPr algn="l">
              <a:lnSpc>
                <a:spcPts val="2879"/>
              </a:lnSpc>
            </a:pPr>
            <a:r>
              <a:rPr lang="en-US" sz="2400">
                <a:solidFill>
                  <a:srgbClr val="FFFFFF"/>
                </a:solidFill>
                <a:latin typeface="Poppins"/>
                <a:ea typeface="Poppins"/>
                <a:cs typeface="Poppins"/>
                <a:sym typeface="Poppins"/>
              </a:rPr>
              <a:t>Vision</a:t>
            </a:r>
          </a:p>
        </p:txBody>
      </p:sp>
      <p:grpSp>
        <p:nvGrpSpPr>
          <p:cNvPr name="Group 17" id="17"/>
          <p:cNvGrpSpPr/>
          <p:nvPr/>
        </p:nvGrpSpPr>
        <p:grpSpPr>
          <a:xfrm rot="0">
            <a:off x="12682761" y="2393985"/>
            <a:ext cx="6931279" cy="3833503"/>
            <a:chOff x="0" y="0"/>
            <a:chExt cx="1102205" cy="609600"/>
          </a:xfrm>
        </p:grpSpPr>
        <p:sp>
          <p:nvSpPr>
            <p:cNvPr name="Freeform 18" id="18"/>
            <p:cNvSpPr/>
            <p:nvPr/>
          </p:nvSpPr>
          <p:spPr>
            <a:xfrm flipH="false" flipV="false" rot="0">
              <a:off x="0" y="0"/>
              <a:ext cx="1102205" cy="609600"/>
            </a:xfrm>
            <a:custGeom>
              <a:avLst/>
              <a:gdLst/>
              <a:ahLst/>
              <a:cxnLst/>
              <a:rect r="r" b="b" t="t" l="l"/>
              <a:pathLst>
                <a:path h="609600" w="1102205">
                  <a:moveTo>
                    <a:pt x="203200" y="0"/>
                  </a:moveTo>
                  <a:lnTo>
                    <a:pt x="899005" y="0"/>
                  </a:lnTo>
                  <a:lnTo>
                    <a:pt x="1102205" y="609600"/>
                  </a:lnTo>
                  <a:lnTo>
                    <a:pt x="0" y="609600"/>
                  </a:lnTo>
                  <a:lnTo>
                    <a:pt x="203200" y="0"/>
                  </a:lnTo>
                  <a:close/>
                </a:path>
              </a:pathLst>
            </a:custGeom>
            <a:blipFill>
              <a:blip r:embed="rId7"/>
              <a:stretch>
                <a:fillRect l="0" t="-10231" r="0" b="-10231"/>
              </a:stretch>
            </a:blipFill>
          </p:spPr>
        </p:sp>
      </p:grpSp>
      <p:sp>
        <p:nvSpPr>
          <p:cNvPr name="AutoShape 19" id="19"/>
          <p:cNvSpPr/>
          <p:nvPr/>
        </p:nvSpPr>
        <p:spPr>
          <a:xfrm>
            <a:off x="6846307" y="6222725"/>
            <a:ext cx="4327604" cy="0"/>
          </a:xfrm>
          <a:prstGeom prst="line">
            <a:avLst/>
          </a:prstGeom>
          <a:ln cap="flat" w="9525">
            <a:solidFill>
              <a:srgbClr val="6552FF"/>
            </a:solidFill>
            <a:prstDash val="solid"/>
            <a:headEnd type="none" len="sm" w="sm"/>
            <a:tailEnd type="none" len="sm" w="sm"/>
          </a:ln>
        </p:spPr>
      </p:sp>
      <p:sp>
        <p:nvSpPr>
          <p:cNvPr name="Freeform 20" id="20"/>
          <p:cNvSpPr/>
          <p:nvPr/>
        </p:nvSpPr>
        <p:spPr>
          <a:xfrm flipH="false" flipV="false" rot="0">
            <a:off x="10570911" y="3416860"/>
            <a:ext cx="603000" cy="150750"/>
          </a:xfrm>
          <a:custGeom>
            <a:avLst/>
            <a:gdLst/>
            <a:ahLst/>
            <a:cxnLst/>
            <a:rect r="r" b="b" t="t" l="l"/>
            <a:pathLst>
              <a:path h="150750" w="603000">
                <a:moveTo>
                  <a:pt x="0" y="0"/>
                </a:moveTo>
                <a:lnTo>
                  <a:pt x="603000" y="0"/>
                </a:lnTo>
                <a:lnTo>
                  <a:pt x="603000" y="150750"/>
                </a:lnTo>
                <a:lnTo>
                  <a:pt x="0" y="15075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21" id="21"/>
          <p:cNvSpPr/>
          <p:nvPr/>
        </p:nvSpPr>
        <p:spPr>
          <a:xfrm flipH="false" flipV="false" rot="0">
            <a:off x="16656300" y="7416502"/>
            <a:ext cx="603000" cy="150750"/>
          </a:xfrm>
          <a:custGeom>
            <a:avLst/>
            <a:gdLst/>
            <a:ahLst/>
            <a:cxnLst/>
            <a:rect r="r" b="b" t="t" l="l"/>
            <a:pathLst>
              <a:path h="150750" w="603000">
                <a:moveTo>
                  <a:pt x="0" y="0"/>
                </a:moveTo>
                <a:lnTo>
                  <a:pt x="603000" y="0"/>
                </a:lnTo>
                <a:lnTo>
                  <a:pt x="603000" y="150750"/>
                </a:lnTo>
                <a:lnTo>
                  <a:pt x="0" y="15075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141414"/>
        </a:solidFill>
      </p:bgPr>
    </p:bg>
    <p:spTree>
      <p:nvGrpSpPr>
        <p:cNvPr id="1" name=""/>
        <p:cNvGrpSpPr/>
        <p:nvPr/>
      </p:nvGrpSpPr>
      <p:grpSpPr>
        <a:xfrm>
          <a:off x="0" y="0"/>
          <a:ext cx="0" cy="0"/>
          <a:chOff x="0" y="0"/>
          <a:chExt cx="0" cy="0"/>
        </a:xfrm>
      </p:grpSpPr>
      <p:sp>
        <p:nvSpPr>
          <p:cNvPr name="Freeform 2" id="2"/>
          <p:cNvSpPr/>
          <p:nvPr/>
        </p:nvSpPr>
        <p:spPr>
          <a:xfrm flipH="false" flipV="false" rot="0">
            <a:off x="9939795" y="-4218117"/>
            <a:ext cx="8436235" cy="8436235"/>
          </a:xfrm>
          <a:custGeom>
            <a:avLst/>
            <a:gdLst/>
            <a:ahLst/>
            <a:cxnLst/>
            <a:rect r="r" b="b" t="t" l="l"/>
            <a:pathLst>
              <a:path h="8436235" w="8436235">
                <a:moveTo>
                  <a:pt x="0" y="0"/>
                </a:moveTo>
                <a:lnTo>
                  <a:pt x="8436235" y="0"/>
                </a:lnTo>
                <a:lnTo>
                  <a:pt x="8436235" y="8436234"/>
                </a:lnTo>
                <a:lnTo>
                  <a:pt x="0" y="84362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10225686" y="2081072"/>
            <a:ext cx="7033614" cy="4617750"/>
            <a:chOff x="0" y="0"/>
            <a:chExt cx="928524" cy="609600"/>
          </a:xfrm>
        </p:grpSpPr>
        <p:sp>
          <p:nvSpPr>
            <p:cNvPr name="Freeform 4" id="4"/>
            <p:cNvSpPr/>
            <p:nvPr/>
          </p:nvSpPr>
          <p:spPr>
            <a:xfrm flipH="false" flipV="false" rot="0">
              <a:off x="0" y="0"/>
              <a:ext cx="928524" cy="609600"/>
            </a:xfrm>
            <a:custGeom>
              <a:avLst/>
              <a:gdLst/>
              <a:ahLst/>
              <a:cxnLst/>
              <a:rect r="r" b="b" t="t" l="l"/>
              <a:pathLst>
                <a:path h="609600" w="928524">
                  <a:moveTo>
                    <a:pt x="203200" y="0"/>
                  </a:moveTo>
                  <a:lnTo>
                    <a:pt x="928524" y="0"/>
                  </a:lnTo>
                  <a:lnTo>
                    <a:pt x="725324" y="609600"/>
                  </a:lnTo>
                  <a:lnTo>
                    <a:pt x="0" y="609600"/>
                  </a:lnTo>
                  <a:lnTo>
                    <a:pt x="203200" y="0"/>
                  </a:lnTo>
                  <a:close/>
                </a:path>
              </a:pathLst>
            </a:custGeom>
            <a:blipFill>
              <a:blip r:embed="rId4"/>
              <a:stretch>
                <a:fillRect l="-15982" t="0" r="-15982" b="0"/>
              </a:stretch>
            </a:blipFill>
          </p:spPr>
        </p:sp>
      </p:grpSp>
      <p:sp>
        <p:nvSpPr>
          <p:cNvPr name="Freeform 5" id="5"/>
          <p:cNvSpPr/>
          <p:nvPr/>
        </p:nvSpPr>
        <p:spPr>
          <a:xfrm flipH="false" flipV="false" rot="0">
            <a:off x="-1502689" y="2641635"/>
            <a:ext cx="8611632" cy="8611632"/>
          </a:xfrm>
          <a:custGeom>
            <a:avLst/>
            <a:gdLst/>
            <a:ahLst/>
            <a:cxnLst/>
            <a:rect r="r" b="b" t="t" l="l"/>
            <a:pathLst>
              <a:path h="8611632" w="8611632">
                <a:moveTo>
                  <a:pt x="0" y="0"/>
                </a:moveTo>
                <a:lnTo>
                  <a:pt x="8611632" y="0"/>
                </a:lnTo>
                <a:lnTo>
                  <a:pt x="8611632" y="8611632"/>
                </a:lnTo>
                <a:lnTo>
                  <a:pt x="0" y="861163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6" id="6"/>
          <p:cNvSpPr txBox="true"/>
          <p:nvPr/>
        </p:nvSpPr>
        <p:spPr>
          <a:xfrm rot="0">
            <a:off x="1028700" y="8134631"/>
            <a:ext cx="16230600" cy="1337573"/>
          </a:xfrm>
          <a:prstGeom prst="rect">
            <a:avLst/>
          </a:prstGeom>
        </p:spPr>
        <p:txBody>
          <a:bodyPr anchor="t" rtlCol="false" tIns="0" lIns="0" bIns="0" rIns="0">
            <a:spAutoFit/>
          </a:bodyPr>
          <a:lstStyle/>
          <a:p>
            <a:pPr algn="l">
              <a:lnSpc>
                <a:spcPts val="8554"/>
              </a:lnSpc>
            </a:pPr>
            <a:r>
              <a:rPr lang="en-US" sz="14024">
                <a:solidFill>
                  <a:srgbClr val="6552FF"/>
                </a:solidFill>
                <a:latin typeface="RQND Pro UltraWide"/>
                <a:ea typeface="RQND Pro UltraWide"/>
                <a:cs typeface="RQND Pro UltraWide"/>
                <a:sym typeface="RQND Pro UltraWide"/>
              </a:rPr>
              <a:t>Our Expertise</a:t>
            </a:r>
          </a:p>
        </p:txBody>
      </p:sp>
      <p:sp>
        <p:nvSpPr>
          <p:cNvPr name="TextBox 7" id="7"/>
          <p:cNvSpPr txBox="true"/>
          <p:nvPr/>
        </p:nvSpPr>
        <p:spPr>
          <a:xfrm rot="0">
            <a:off x="1028700" y="1009675"/>
            <a:ext cx="2885674" cy="743016"/>
          </a:xfrm>
          <a:prstGeom prst="rect">
            <a:avLst/>
          </a:prstGeom>
        </p:spPr>
        <p:txBody>
          <a:bodyPr anchor="t" rtlCol="false" tIns="0" lIns="0" bIns="0" rIns="0">
            <a:spAutoFit/>
          </a:bodyPr>
          <a:lstStyle/>
          <a:p>
            <a:pPr algn="l">
              <a:lnSpc>
                <a:spcPts val="2879"/>
              </a:lnSpc>
            </a:pPr>
            <a:r>
              <a:rPr lang="en-US" sz="2399">
                <a:solidFill>
                  <a:srgbClr val="FFFFFF"/>
                </a:solidFill>
                <a:latin typeface="Poppins"/>
                <a:ea typeface="Poppins"/>
                <a:cs typeface="Poppins"/>
                <a:sym typeface="Poppins"/>
              </a:rPr>
              <a:t>Game Design &amp; Development</a:t>
            </a:r>
          </a:p>
        </p:txBody>
      </p:sp>
      <p:sp>
        <p:nvSpPr>
          <p:cNvPr name="TextBox 8" id="8"/>
          <p:cNvSpPr txBox="true"/>
          <p:nvPr/>
        </p:nvSpPr>
        <p:spPr>
          <a:xfrm rot="0">
            <a:off x="4345977" y="2622585"/>
            <a:ext cx="4798023" cy="647601"/>
          </a:xfrm>
          <a:prstGeom prst="rect">
            <a:avLst/>
          </a:prstGeom>
        </p:spPr>
        <p:txBody>
          <a:bodyPr anchor="t" rtlCol="false" tIns="0" lIns="0" bIns="0" rIns="0">
            <a:spAutoFit/>
          </a:bodyPr>
          <a:lstStyle/>
          <a:p>
            <a:pPr algn="l">
              <a:lnSpc>
                <a:spcPts val="1679"/>
              </a:lnSpc>
            </a:pPr>
            <a:r>
              <a:rPr lang="en-US" sz="1399">
                <a:solidFill>
                  <a:srgbClr val="FFFFFF"/>
                </a:solidFill>
                <a:latin typeface="Poppins"/>
                <a:ea typeface="Poppins"/>
                <a:cs typeface="Poppins"/>
                <a:sym typeface="Poppins"/>
              </a:rPr>
              <a:t>Our artists bring characters, environments, and animations to life, enhancing the visual storytelling and overall player immersion in our games.</a:t>
            </a:r>
          </a:p>
        </p:txBody>
      </p:sp>
      <p:sp>
        <p:nvSpPr>
          <p:cNvPr name="TextBox 9" id="9"/>
          <p:cNvSpPr txBox="true"/>
          <p:nvPr/>
        </p:nvSpPr>
        <p:spPr>
          <a:xfrm rot="0">
            <a:off x="4345977" y="3813111"/>
            <a:ext cx="4798023" cy="1485669"/>
          </a:xfrm>
          <a:prstGeom prst="rect">
            <a:avLst/>
          </a:prstGeom>
        </p:spPr>
        <p:txBody>
          <a:bodyPr anchor="t" rtlCol="false" tIns="0" lIns="0" bIns="0" rIns="0">
            <a:spAutoFit/>
          </a:bodyPr>
          <a:lstStyle/>
          <a:p>
            <a:pPr algn="l">
              <a:lnSpc>
                <a:spcPts val="1679"/>
              </a:lnSpc>
            </a:pPr>
            <a:r>
              <a:rPr lang="en-US" sz="1399">
                <a:solidFill>
                  <a:srgbClr val="FFFFFF"/>
                </a:solidFill>
                <a:latin typeface="Poppins"/>
                <a:ea typeface="Poppins"/>
                <a:cs typeface="Poppins"/>
                <a:sym typeface="Poppins"/>
              </a:rPr>
              <a:t>Programming &amp; AI: Our development team ensures seamless gameplay by implementing advanced coding techniques and AI-driven mechanics that enhance player interactions.</a:t>
            </a:r>
          </a:p>
          <a:p>
            <a:pPr algn="l">
              <a:lnSpc>
                <a:spcPts val="1679"/>
              </a:lnSpc>
            </a:pPr>
            <a:r>
              <a:rPr lang="en-US" sz="1399">
                <a:solidFill>
                  <a:srgbClr val="FFFFFF"/>
                </a:solidFill>
                <a:latin typeface="Poppins"/>
                <a:ea typeface="Poppins"/>
                <a:cs typeface="Poppins"/>
                <a:sym typeface="Poppins"/>
              </a:rPr>
              <a:t> gaming experiences, ensuring that each element, from mechanics to aesthetics, contributes to compelling gameplay.</a:t>
            </a:r>
          </a:p>
        </p:txBody>
      </p:sp>
      <p:sp>
        <p:nvSpPr>
          <p:cNvPr name="TextBox 10" id="10"/>
          <p:cNvSpPr txBox="true"/>
          <p:nvPr/>
        </p:nvSpPr>
        <p:spPr>
          <a:xfrm rot="0">
            <a:off x="4345977" y="5841704"/>
            <a:ext cx="4798023" cy="857118"/>
          </a:xfrm>
          <a:prstGeom prst="rect">
            <a:avLst/>
          </a:prstGeom>
        </p:spPr>
        <p:txBody>
          <a:bodyPr anchor="t" rtlCol="false" tIns="0" lIns="0" bIns="0" rIns="0">
            <a:spAutoFit/>
          </a:bodyPr>
          <a:lstStyle/>
          <a:p>
            <a:pPr algn="l">
              <a:lnSpc>
                <a:spcPts val="1679"/>
              </a:lnSpc>
            </a:pPr>
            <a:r>
              <a:rPr lang="en-US" sz="1399">
                <a:solidFill>
                  <a:srgbClr val="FFFFFF"/>
                </a:solidFill>
                <a:latin typeface="Poppins"/>
                <a:ea typeface="Poppins"/>
                <a:cs typeface="Poppins"/>
                <a:sym typeface="Poppins"/>
              </a:rPr>
              <a:t>We craft dynamic soundscapes and compositions that elevate the emotional and immersive aspects of gaming, providing players with an unforgettable auditory experience.</a:t>
            </a:r>
          </a:p>
        </p:txBody>
      </p:sp>
      <p:sp>
        <p:nvSpPr>
          <p:cNvPr name="TextBox 11" id="11"/>
          <p:cNvSpPr txBox="true"/>
          <p:nvPr/>
        </p:nvSpPr>
        <p:spPr>
          <a:xfrm rot="0">
            <a:off x="14169832" y="1079182"/>
            <a:ext cx="3089468" cy="302783"/>
          </a:xfrm>
          <a:prstGeom prst="rect">
            <a:avLst/>
          </a:prstGeom>
        </p:spPr>
        <p:txBody>
          <a:bodyPr anchor="t" rtlCol="false" tIns="0" lIns="0" bIns="0" rIns="0">
            <a:spAutoFit/>
          </a:bodyPr>
          <a:lstStyle/>
          <a:p>
            <a:pPr algn="l">
              <a:lnSpc>
                <a:spcPts val="1902"/>
              </a:lnSpc>
            </a:pPr>
            <a:r>
              <a:rPr lang="en-US" sz="3119">
                <a:solidFill>
                  <a:srgbClr val="FFFFFF"/>
                </a:solidFill>
                <a:latin typeface="RQND Pro UltraWide"/>
                <a:ea typeface="RQND Pro UltraWide"/>
                <a:cs typeface="RQND Pro UltraWide"/>
                <a:sym typeface="RQND Pro UltraWide"/>
              </a:rPr>
              <a:t>Borcelle</a:t>
            </a:r>
          </a:p>
        </p:txBody>
      </p:sp>
      <p:sp>
        <p:nvSpPr>
          <p:cNvPr name="Freeform 12" id="12"/>
          <p:cNvSpPr/>
          <p:nvPr/>
        </p:nvSpPr>
        <p:spPr>
          <a:xfrm flipH="false" flipV="false" rot="0">
            <a:off x="16938772" y="1028725"/>
            <a:ext cx="320528" cy="320528"/>
          </a:xfrm>
          <a:custGeom>
            <a:avLst/>
            <a:gdLst/>
            <a:ahLst/>
            <a:cxnLst/>
            <a:rect r="r" b="b" t="t" l="l"/>
            <a:pathLst>
              <a:path h="320528" w="320528">
                <a:moveTo>
                  <a:pt x="0" y="0"/>
                </a:moveTo>
                <a:lnTo>
                  <a:pt x="320528" y="0"/>
                </a:lnTo>
                <a:lnTo>
                  <a:pt x="320528" y="320528"/>
                </a:lnTo>
                <a:lnTo>
                  <a:pt x="0" y="32052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3" id="13"/>
          <p:cNvSpPr txBox="true"/>
          <p:nvPr/>
        </p:nvSpPr>
        <p:spPr>
          <a:xfrm rot="0">
            <a:off x="4345977" y="1009675"/>
            <a:ext cx="4798023" cy="1066635"/>
          </a:xfrm>
          <a:prstGeom prst="rect">
            <a:avLst/>
          </a:prstGeom>
        </p:spPr>
        <p:txBody>
          <a:bodyPr anchor="t" rtlCol="false" tIns="0" lIns="0" bIns="0" rIns="0">
            <a:spAutoFit/>
          </a:bodyPr>
          <a:lstStyle/>
          <a:p>
            <a:pPr algn="l">
              <a:lnSpc>
                <a:spcPts val="1679"/>
              </a:lnSpc>
            </a:pPr>
            <a:r>
              <a:rPr lang="en-US" sz="1399">
                <a:solidFill>
                  <a:srgbClr val="FFFFFF"/>
                </a:solidFill>
                <a:latin typeface="Poppins"/>
                <a:ea typeface="Poppins"/>
                <a:cs typeface="Poppins"/>
                <a:sym typeface="Poppins"/>
              </a:rPr>
              <a:t>Game Design &amp; Development: We specialize in conceptualizing and creating immersive gaming experiences, ensuring that each element, from mechanics to aesthetics, contributes to compelling gameplay.</a:t>
            </a:r>
          </a:p>
        </p:txBody>
      </p:sp>
      <p:sp>
        <p:nvSpPr>
          <p:cNvPr name="TextBox 14" id="14"/>
          <p:cNvSpPr txBox="true"/>
          <p:nvPr/>
        </p:nvSpPr>
        <p:spPr>
          <a:xfrm rot="0">
            <a:off x="1028700" y="2622585"/>
            <a:ext cx="2885674" cy="381033"/>
          </a:xfrm>
          <a:prstGeom prst="rect">
            <a:avLst/>
          </a:prstGeom>
        </p:spPr>
        <p:txBody>
          <a:bodyPr anchor="t" rtlCol="false" tIns="0" lIns="0" bIns="0" rIns="0">
            <a:spAutoFit/>
          </a:bodyPr>
          <a:lstStyle/>
          <a:p>
            <a:pPr algn="l">
              <a:lnSpc>
                <a:spcPts val="2879"/>
              </a:lnSpc>
            </a:pPr>
            <a:r>
              <a:rPr lang="en-US" sz="2399">
                <a:solidFill>
                  <a:srgbClr val="FFFFFF"/>
                </a:solidFill>
                <a:latin typeface="Poppins"/>
                <a:ea typeface="Poppins"/>
                <a:cs typeface="Poppins"/>
                <a:sym typeface="Poppins"/>
              </a:rPr>
              <a:t>Art &amp; Animation</a:t>
            </a:r>
          </a:p>
        </p:txBody>
      </p:sp>
      <p:sp>
        <p:nvSpPr>
          <p:cNvPr name="TextBox 15" id="15"/>
          <p:cNvSpPr txBox="true"/>
          <p:nvPr/>
        </p:nvSpPr>
        <p:spPr>
          <a:xfrm rot="0">
            <a:off x="1028700" y="3813111"/>
            <a:ext cx="2399011" cy="743016"/>
          </a:xfrm>
          <a:prstGeom prst="rect">
            <a:avLst/>
          </a:prstGeom>
        </p:spPr>
        <p:txBody>
          <a:bodyPr anchor="t" rtlCol="false" tIns="0" lIns="0" bIns="0" rIns="0">
            <a:spAutoFit/>
          </a:bodyPr>
          <a:lstStyle/>
          <a:p>
            <a:pPr algn="l">
              <a:lnSpc>
                <a:spcPts val="2879"/>
              </a:lnSpc>
            </a:pPr>
            <a:r>
              <a:rPr lang="en-US" sz="2400">
                <a:solidFill>
                  <a:srgbClr val="FFFFFF"/>
                </a:solidFill>
                <a:latin typeface="Poppins"/>
                <a:ea typeface="Poppins"/>
                <a:cs typeface="Poppins"/>
                <a:sym typeface="Poppins"/>
              </a:rPr>
              <a:t>Programming &amp; AI</a:t>
            </a:r>
          </a:p>
        </p:txBody>
      </p:sp>
      <p:sp>
        <p:nvSpPr>
          <p:cNvPr name="TextBox 16" id="16"/>
          <p:cNvSpPr txBox="true"/>
          <p:nvPr/>
        </p:nvSpPr>
        <p:spPr>
          <a:xfrm rot="0">
            <a:off x="1028700" y="5841704"/>
            <a:ext cx="2885674" cy="743016"/>
          </a:xfrm>
          <a:prstGeom prst="rect">
            <a:avLst/>
          </a:prstGeom>
        </p:spPr>
        <p:txBody>
          <a:bodyPr anchor="t" rtlCol="false" tIns="0" lIns="0" bIns="0" rIns="0">
            <a:spAutoFit/>
          </a:bodyPr>
          <a:lstStyle/>
          <a:p>
            <a:pPr algn="l">
              <a:lnSpc>
                <a:spcPts val="2879"/>
              </a:lnSpc>
            </a:pPr>
            <a:r>
              <a:rPr lang="en-US" sz="2400">
                <a:solidFill>
                  <a:srgbClr val="FFFFFF"/>
                </a:solidFill>
                <a:latin typeface="Poppins"/>
                <a:ea typeface="Poppins"/>
                <a:cs typeface="Poppins"/>
                <a:sym typeface="Poppins"/>
              </a:rPr>
              <a:t>Sound &amp; Music Design</a:t>
            </a:r>
          </a:p>
        </p:txBody>
      </p:sp>
      <p:sp>
        <p:nvSpPr>
          <p:cNvPr name="Freeform 17" id="17"/>
          <p:cNvSpPr/>
          <p:nvPr/>
        </p:nvSpPr>
        <p:spPr>
          <a:xfrm flipH="false" flipV="false" rot="0">
            <a:off x="16656300" y="6543310"/>
            <a:ext cx="603000" cy="150750"/>
          </a:xfrm>
          <a:custGeom>
            <a:avLst/>
            <a:gdLst/>
            <a:ahLst/>
            <a:cxnLst/>
            <a:rect r="r" b="b" t="t" l="l"/>
            <a:pathLst>
              <a:path h="150750" w="603000">
                <a:moveTo>
                  <a:pt x="0" y="0"/>
                </a:moveTo>
                <a:lnTo>
                  <a:pt x="603000" y="0"/>
                </a:lnTo>
                <a:lnTo>
                  <a:pt x="603000" y="150750"/>
                </a:lnTo>
                <a:lnTo>
                  <a:pt x="0" y="15075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AutoShape 18" id="18"/>
          <p:cNvSpPr/>
          <p:nvPr/>
        </p:nvSpPr>
        <p:spPr>
          <a:xfrm>
            <a:off x="1028700" y="2081072"/>
            <a:ext cx="2399011" cy="0"/>
          </a:xfrm>
          <a:prstGeom prst="line">
            <a:avLst/>
          </a:prstGeom>
          <a:ln cap="flat" w="9525">
            <a:solidFill>
              <a:srgbClr val="6552FF"/>
            </a:solidFill>
            <a:prstDash val="solid"/>
            <a:headEnd type="none" len="sm" w="sm"/>
            <a:tailEnd type="none" len="sm" w="sm"/>
          </a:ln>
        </p:spPr>
      </p:sp>
      <p:sp>
        <p:nvSpPr>
          <p:cNvPr name="AutoShape 19" id="19"/>
          <p:cNvSpPr/>
          <p:nvPr/>
        </p:nvSpPr>
        <p:spPr>
          <a:xfrm>
            <a:off x="1028700" y="3265423"/>
            <a:ext cx="2399011" cy="0"/>
          </a:xfrm>
          <a:prstGeom prst="line">
            <a:avLst/>
          </a:prstGeom>
          <a:ln cap="flat" w="9525">
            <a:solidFill>
              <a:srgbClr val="6552FF"/>
            </a:solidFill>
            <a:prstDash val="solid"/>
            <a:headEnd type="none" len="sm" w="sm"/>
            <a:tailEnd type="none" len="sm" w="sm"/>
          </a:ln>
        </p:spPr>
      </p:sp>
      <p:sp>
        <p:nvSpPr>
          <p:cNvPr name="AutoShape 20" id="20"/>
          <p:cNvSpPr/>
          <p:nvPr/>
        </p:nvSpPr>
        <p:spPr>
          <a:xfrm>
            <a:off x="1028700" y="5303542"/>
            <a:ext cx="2399011" cy="0"/>
          </a:xfrm>
          <a:prstGeom prst="line">
            <a:avLst/>
          </a:prstGeom>
          <a:ln cap="flat" w="9525">
            <a:solidFill>
              <a:srgbClr val="6552FF"/>
            </a:solidFill>
            <a:prstDash val="solid"/>
            <a:headEnd type="none" len="sm" w="sm"/>
            <a:tailEnd type="none" len="sm" w="sm"/>
          </a:ln>
        </p:spPr>
      </p:sp>
      <p:sp>
        <p:nvSpPr>
          <p:cNvPr name="AutoShape 21" id="21"/>
          <p:cNvSpPr/>
          <p:nvPr/>
        </p:nvSpPr>
        <p:spPr>
          <a:xfrm>
            <a:off x="1028700" y="6694060"/>
            <a:ext cx="2399011" cy="0"/>
          </a:xfrm>
          <a:prstGeom prst="line">
            <a:avLst/>
          </a:prstGeom>
          <a:ln cap="flat" w="9525">
            <a:solidFill>
              <a:srgbClr val="6552FF"/>
            </a:solidFill>
            <a:prstDash val="solid"/>
            <a:headEnd type="none" len="sm" w="sm"/>
            <a:tailEnd type="none" len="sm" w="sm"/>
          </a:ln>
        </p:spPr>
      </p:sp>
      <p:grpSp>
        <p:nvGrpSpPr>
          <p:cNvPr name="Group 22" id="22"/>
          <p:cNvGrpSpPr/>
          <p:nvPr/>
        </p:nvGrpSpPr>
        <p:grpSpPr>
          <a:xfrm rot="-10800000">
            <a:off x="10225686" y="2641635"/>
            <a:ext cx="6732114" cy="1190526"/>
            <a:chOff x="0" y="0"/>
            <a:chExt cx="3130002" cy="553518"/>
          </a:xfrm>
        </p:grpSpPr>
        <p:sp>
          <p:nvSpPr>
            <p:cNvPr name="Freeform 23" id="23"/>
            <p:cNvSpPr/>
            <p:nvPr/>
          </p:nvSpPr>
          <p:spPr>
            <a:xfrm flipH="false" flipV="false" rot="0">
              <a:off x="0" y="0"/>
              <a:ext cx="3130002" cy="553518"/>
            </a:xfrm>
            <a:custGeom>
              <a:avLst/>
              <a:gdLst/>
              <a:ahLst/>
              <a:cxnLst/>
              <a:rect r="r" b="b" t="t" l="l"/>
              <a:pathLst>
                <a:path h="553518" w="3130002">
                  <a:moveTo>
                    <a:pt x="203200" y="0"/>
                  </a:moveTo>
                  <a:lnTo>
                    <a:pt x="3130002" y="0"/>
                  </a:lnTo>
                  <a:lnTo>
                    <a:pt x="2926802" y="553518"/>
                  </a:lnTo>
                  <a:lnTo>
                    <a:pt x="0" y="553518"/>
                  </a:lnTo>
                  <a:lnTo>
                    <a:pt x="203200" y="0"/>
                  </a:lnTo>
                  <a:close/>
                </a:path>
              </a:pathLst>
            </a:custGeom>
            <a:solidFill>
              <a:srgbClr val="141414"/>
            </a:solidFill>
            <a:ln w="9525" cap="sq">
              <a:solidFill>
                <a:srgbClr val="6552FF"/>
              </a:solidFill>
              <a:prstDash val="solid"/>
              <a:miter/>
            </a:ln>
          </p:spPr>
        </p:sp>
        <p:sp>
          <p:nvSpPr>
            <p:cNvPr name="TextBox 24" id="24"/>
            <p:cNvSpPr txBox="true"/>
            <p:nvPr/>
          </p:nvSpPr>
          <p:spPr>
            <a:xfrm>
              <a:off x="101600" y="-47625"/>
              <a:ext cx="2926802" cy="601143"/>
            </a:xfrm>
            <a:prstGeom prst="rect">
              <a:avLst/>
            </a:prstGeom>
          </p:spPr>
          <p:txBody>
            <a:bodyPr anchor="ctr" rtlCol="false" tIns="50800" lIns="50800" bIns="50800" rIns="50800"/>
            <a:lstStyle/>
            <a:p>
              <a:pPr algn="ctr" marL="0" indent="0" lvl="0">
                <a:lnSpc>
                  <a:spcPts val="1959"/>
                </a:lnSpc>
                <a:spcBef>
                  <a:spcPct val="0"/>
                </a:spcBef>
              </a:pPr>
            </a:p>
          </p:txBody>
        </p:sp>
      </p:grpSp>
      <p:sp>
        <p:nvSpPr>
          <p:cNvPr name="TextBox 25" id="25"/>
          <p:cNvSpPr txBox="true"/>
          <p:nvPr/>
        </p:nvSpPr>
        <p:spPr>
          <a:xfrm rot="0">
            <a:off x="11009714" y="3036856"/>
            <a:ext cx="4862557" cy="381033"/>
          </a:xfrm>
          <a:prstGeom prst="rect">
            <a:avLst/>
          </a:prstGeom>
        </p:spPr>
        <p:txBody>
          <a:bodyPr anchor="t" rtlCol="false" tIns="0" lIns="0" bIns="0" rIns="0">
            <a:spAutoFit/>
          </a:bodyPr>
          <a:lstStyle/>
          <a:p>
            <a:pPr algn="ctr">
              <a:lnSpc>
                <a:spcPts val="2879"/>
              </a:lnSpc>
            </a:pPr>
            <a:r>
              <a:rPr lang="en-US" sz="2399">
                <a:solidFill>
                  <a:srgbClr val="FFFFFF"/>
                </a:solidFill>
                <a:latin typeface="Poppins"/>
                <a:ea typeface="Poppins"/>
                <a:cs typeface="Poppins"/>
                <a:sym typeface="Poppins"/>
              </a:rPr>
              <a:t>What We Do Best</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141414"/>
        </a:solidFill>
      </p:bgPr>
    </p:bg>
    <p:spTree>
      <p:nvGrpSpPr>
        <p:cNvPr id="1" name=""/>
        <p:cNvGrpSpPr/>
        <p:nvPr/>
      </p:nvGrpSpPr>
      <p:grpSpPr>
        <a:xfrm>
          <a:off x="0" y="0"/>
          <a:ext cx="0" cy="0"/>
          <a:chOff x="0" y="0"/>
          <a:chExt cx="0" cy="0"/>
        </a:xfrm>
      </p:grpSpPr>
      <p:grpSp>
        <p:nvGrpSpPr>
          <p:cNvPr name="Group 2" id="2"/>
          <p:cNvGrpSpPr/>
          <p:nvPr/>
        </p:nvGrpSpPr>
        <p:grpSpPr>
          <a:xfrm rot="0">
            <a:off x="9144000" y="3380326"/>
            <a:ext cx="10504612" cy="5873212"/>
            <a:chOff x="0" y="0"/>
            <a:chExt cx="1670433" cy="933953"/>
          </a:xfrm>
        </p:grpSpPr>
        <p:sp>
          <p:nvSpPr>
            <p:cNvPr name="Freeform 3" id="3"/>
            <p:cNvSpPr/>
            <p:nvPr/>
          </p:nvSpPr>
          <p:spPr>
            <a:xfrm flipH="true" flipV="false" rot="0">
              <a:off x="0" y="0"/>
              <a:ext cx="1670434" cy="933953"/>
            </a:xfrm>
            <a:custGeom>
              <a:avLst/>
              <a:gdLst/>
              <a:ahLst/>
              <a:cxnLst/>
              <a:rect r="r" b="b" t="t" l="l"/>
              <a:pathLst>
                <a:path h="933953" w="1670434">
                  <a:moveTo>
                    <a:pt x="1467234" y="0"/>
                  </a:moveTo>
                  <a:lnTo>
                    <a:pt x="203200" y="0"/>
                  </a:lnTo>
                  <a:lnTo>
                    <a:pt x="0" y="933953"/>
                  </a:lnTo>
                  <a:lnTo>
                    <a:pt x="1670434" y="933953"/>
                  </a:lnTo>
                  <a:lnTo>
                    <a:pt x="1467234" y="0"/>
                  </a:lnTo>
                  <a:close/>
                </a:path>
              </a:pathLst>
            </a:custGeom>
            <a:blipFill>
              <a:blip r:embed="rId2"/>
              <a:stretch>
                <a:fillRect l="0" t="-9581" r="0" b="-9581"/>
              </a:stretch>
            </a:blipFill>
          </p:spPr>
        </p:sp>
      </p:grpSp>
      <p:sp>
        <p:nvSpPr>
          <p:cNvPr name="Freeform 4" id="4"/>
          <p:cNvSpPr/>
          <p:nvPr/>
        </p:nvSpPr>
        <p:spPr>
          <a:xfrm flipH="false" flipV="false" rot="0">
            <a:off x="9939795" y="-4218117"/>
            <a:ext cx="8436235" cy="8436235"/>
          </a:xfrm>
          <a:custGeom>
            <a:avLst/>
            <a:gdLst/>
            <a:ahLst/>
            <a:cxnLst/>
            <a:rect r="r" b="b" t="t" l="l"/>
            <a:pathLst>
              <a:path h="8436235" w="8436235">
                <a:moveTo>
                  <a:pt x="0" y="0"/>
                </a:moveTo>
                <a:lnTo>
                  <a:pt x="8436235" y="0"/>
                </a:lnTo>
                <a:lnTo>
                  <a:pt x="8436235" y="8436234"/>
                </a:lnTo>
                <a:lnTo>
                  <a:pt x="0" y="843623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5" id="5"/>
          <p:cNvSpPr/>
          <p:nvPr/>
        </p:nvSpPr>
        <p:spPr>
          <a:xfrm flipH="false" flipV="false" rot="0">
            <a:off x="-1502689" y="2641635"/>
            <a:ext cx="8611632" cy="8611632"/>
          </a:xfrm>
          <a:custGeom>
            <a:avLst/>
            <a:gdLst/>
            <a:ahLst/>
            <a:cxnLst/>
            <a:rect r="r" b="b" t="t" l="l"/>
            <a:pathLst>
              <a:path h="8611632" w="8611632">
                <a:moveTo>
                  <a:pt x="0" y="0"/>
                </a:moveTo>
                <a:lnTo>
                  <a:pt x="8611632" y="0"/>
                </a:lnTo>
                <a:lnTo>
                  <a:pt x="8611632" y="8611632"/>
                </a:lnTo>
                <a:lnTo>
                  <a:pt x="0" y="861163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6" id="6"/>
          <p:cNvSpPr txBox="true"/>
          <p:nvPr/>
        </p:nvSpPr>
        <p:spPr>
          <a:xfrm rot="0">
            <a:off x="1019175" y="986985"/>
            <a:ext cx="11957821" cy="2505089"/>
          </a:xfrm>
          <a:prstGeom prst="rect">
            <a:avLst/>
          </a:prstGeom>
        </p:spPr>
        <p:txBody>
          <a:bodyPr anchor="t" rtlCol="false" tIns="0" lIns="0" bIns="0" rIns="0">
            <a:spAutoFit/>
          </a:bodyPr>
          <a:lstStyle/>
          <a:p>
            <a:pPr algn="l">
              <a:lnSpc>
                <a:spcPts val="6126"/>
              </a:lnSpc>
            </a:pPr>
            <a:r>
              <a:rPr lang="en-US" sz="10043">
                <a:solidFill>
                  <a:srgbClr val="6552FF"/>
                </a:solidFill>
                <a:latin typeface="RQND Pro UltraWide"/>
                <a:ea typeface="RQND Pro UltraWide"/>
                <a:cs typeface="RQND Pro UltraWide"/>
                <a:sym typeface="RQND Pro UltraWide"/>
              </a:rPr>
              <a:t>Game Development Process</a:t>
            </a:r>
          </a:p>
        </p:txBody>
      </p:sp>
      <p:sp>
        <p:nvSpPr>
          <p:cNvPr name="TextBox 7" id="7"/>
          <p:cNvSpPr txBox="true"/>
          <p:nvPr/>
        </p:nvSpPr>
        <p:spPr>
          <a:xfrm rot="0">
            <a:off x="1028700" y="5233926"/>
            <a:ext cx="2657400" cy="228567"/>
          </a:xfrm>
          <a:prstGeom prst="rect">
            <a:avLst/>
          </a:prstGeom>
        </p:spPr>
        <p:txBody>
          <a:bodyPr anchor="t" rtlCol="false" tIns="0" lIns="0" bIns="0" rIns="0">
            <a:spAutoFit/>
          </a:bodyPr>
          <a:lstStyle/>
          <a:p>
            <a:pPr algn="l">
              <a:lnSpc>
                <a:spcPts val="1679"/>
              </a:lnSpc>
            </a:pPr>
            <a:r>
              <a:rPr lang="en-US" sz="1399">
                <a:solidFill>
                  <a:srgbClr val="FFFFFF"/>
                </a:solidFill>
                <a:latin typeface="Poppins"/>
                <a:ea typeface="Poppins"/>
                <a:cs typeface="Poppins"/>
                <a:sym typeface="Poppins"/>
              </a:rPr>
              <a:t>Concept &amp; Planning</a:t>
            </a:r>
          </a:p>
        </p:txBody>
      </p:sp>
      <p:sp>
        <p:nvSpPr>
          <p:cNvPr name="TextBox 8" id="8"/>
          <p:cNvSpPr txBox="true"/>
          <p:nvPr/>
        </p:nvSpPr>
        <p:spPr>
          <a:xfrm rot="0">
            <a:off x="14169832" y="1079182"/>
            <a:ext cx="3089468" cy="302783"/>
          </a:xfrm>
          <a:prstGeom prst="rect">
            <a:avLst/>
          </a:prstGeom>
        </p:spPr>
        <p:txBody>
          <a:bodyPr anchor="t" rtlCol="false" tIns="0" lIns="0" bIns="0" rIns="0">
            <a:spAutoFit/>
          </a:bodyPr>
          <a:lstStyle/>
          <a:p>
            <a:pPr algn="l">
              <a:lnSpc>
                <a:spcPts val="1902"/>
              </a:lnSpc>
            </a:pPr>
            <a:r>
              <a:rPr lang="en-US" sz="3119">
                <a:solidFill>
                  <a:srgbClr val="FFFFFF"/>
                </a:solidFill>
                <a:latin typeface="RQND Pro UltraWide"/>
                <a:ea typeface="RQND Pro UltraWide"/>
                <a:cs typeface="RQND Pro UltraWide"/>
                <a:sym typeface="RQND Pro UltraWide"/>
              </a:rPr>
              <a:t>Borcelle</a:t>
            </a:r>
          </a:p>
        </p:txBody>
      </p:sp>
      <p:sp>
        <p:nvSpPr>
          <p:cNvPr name="Freeform 9" id="9"/>
          <p:cNvSpPr/>
          <p:nvPr/>
        </p:nvSpPr>
        <p:spPr>
          <a:xfrm flipH="false" flipV="false" rot="0">
            <a:off x="16938772" y="1028725"/>
            <a:ext cx="320528" cy="320528"/>
          </a:xfrm>
          <a:custGeom>
            <a:avLst/>
            <a:gdLst/>
            <a:ahLst/>
            <a:cxnLst/>
            <a:rect r="r" b="b" t="t" l="l"/>
            <a:pathLst>
              <a:path h="320528" w="320528">
                <a:moveTo>
                  <a:pt x="0" y="0"/>
                </a:moveTo>
                <a:lnTo>
                  <a:pt x="320528" y="0"/>
                </a:lnTo>
                <a:lnTo>
                  <a:pt x="320528" y="320528"/>
                </a:lnTo>
                <a:lnTo>
                  <a:pt x="0" y="32052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0" id="10"/>
          <p:cNvSpPr txBox="true"/>
          <p:nvPr/>
        </p:nvSpPr>
        <p:spPr>
          <a:xfrm rot="0">
            <a:off x="1028700" y="5620478"/>
            <a:ext cx="2657400" cy="647601"/>
          </a:xfrm>
          <a:prstGeom prst="rect">
            <a:avLst/>
          </a:prstGeom>
        </p:spPr>
        <p:txBody>
          <a:bodyPr anchor="t" rtlCol="false" tIns="0" lIns="0" bIns="0" rIns="0">
            <a:spAutoFit/>
          </a:bodyPr>
          <a:lstStyle/>
          <a:p>
            <a:pPr algn="l">
              <a:lnSpc>
                <a:spcPts val="1679"/>
              </a:lnSpc>
            </a:pPr>
            <a:r>
              <a:rPr lang="en-US" sz="1399">
                <a:solidFill>
                  <a:srgbClr val="FFFFFF"/>
                </a:solidFill>
                <a:latin typeface="Poppins"/>
                <a:ea typeface="Poppins"/>
                <a:cs typeface="Poppins"/>
                <a:sym typeface="Poppins"/>
              </a:rPr>
              <a:t>Brainstorming ideas, defining the target audience, and setting goals.</a:t>
            </a:r>
          </a:p>
        </p:txBody>
      </p:sp>
      <p:sp>
        <p:nvSpPr>
          <p:cNvPr name="TextBox 11" id="11"/>
          <p:cNvSpPr txBox="true"/>
          <p:nvPr/>
        </p:nvSpPr>
        <p:spPr>
          <a:xfrm rot="0">
            <a:off x="1028700" y="7581243"/>
            <a:ext cx="2657400" cy="228567"/>
          </a:xfrm>
          <a:prstGeom prst="rect">
            <a:avLst/>
          </a:prstGeom>
        </p:spPr>
        <p:txBody>
          <a:bodyPr anchor="t" rtlCol="false" tIns="0" lIns="0" bIns="0" rIns="0">
            <a:spAutoFit/>
          </a:bodyPr>
          <a:lstStyle/>
          <a:p>
            <a:pPr algn="l">
              <a:lnSpc>
                <a:spcPts val="1679"/>
              </a:lnSpc>
            </a:pPr>
            <a:r>
              <a:rPr lang="en-US" sz="1399">
                <a:solidFill>
                  <a:srgbClr val="FFFFFF"/>
                </a:solidFill>
                <a:latin typeface="Poppins"/>
                <a:ea typeface="Poppins"/>
                <a:cs typeface="Poppins"/>
                <a:sym typeface="Poppins"/>
              </a:rPr>
              <a:t>Design &amp; Prototyping</a:t>
            </a:r>
          </a:p>
        </p:txBody>
      </p:sp>
      <p:sp>
        <p:nvSpPr>
          <p:cNvPr name="TextBox 12" id="12"/>
          <p:cNvSpPr txBox="true"/>
          <p:nvPr/>
        </p:nvSpPr>
        <p:spPr>
          <a:xfrm rot="0">
            <a:off x="1028700" y="7967795"/>
            <a:ext cx="2657400" cy="647601"/>
          </a:xfrm>
          <a:prstGeom prst="rect">
            <a:avLst/>
          </a:prstGeom>
        </p:spPr>
        <p:txBody>
          <a:bodyPr anchor="t" rtlCol="false" tIns="0" lIns="0" bIns="0" rIns="0">
            <a:spAutoFit/>
          </a:bodyPr>
          <a:lstStyle/>
          <a:p>
            <a:pPr algn="l">
              <a:lnSpc>
                <a:spcPts val="1679"/>
              </a:lnSpc>
            </a:pPr>
            <a:r>
              <a:rPr lang="en-US" sz="1399">
                <a:solidFill>
                  <a:srgbClr val="FFFFFF"/>
                </a:solidFill>
                <a:latin typeface="Poppins"/>
                <a:ea typeface="Poppins"/>
                <a:cs typeface="Poppins"/>
                <a:sym typeface="Poppins"/>
              </a:rPr>
              <a:t>Creating wireframes, prototypes, and early-stage game mechanics.</a:t>
            </a:r>
          </a:p>
        </p:txBody>
      </p:sp>
      <p:sp>
        <p:nvSpPr>
          <p:cNvPr name="TextBox 13" id="13"/>
          <p:cNvSpPr txBox="true"/>
          <p:nvPr/>
        </p:nvSpPr>
        <p:spPr>
          <a:xfrm rot="0">
            <a:off x="5404019" y="5233926"/>
            <a:ext cx="2657400" cy="228567"/>
          </a:xfrm>
          <a:prstGeom prst="rect">
            <a:avLst/>
          </a:prstGeom>
        </p:spPr>
        <p:txBody>
          <a:bodyPr anchor="t" rtlCol="false" tIns="0" lIns="0" bIns="0" rIns="0">
            <a:spAutoFit/>
          </a:bodyPr>
          <a:lstStyle/>
          <a:p>
            <a:pPr algn="l">
              <a:lnSpc>
                <a:spcPts val="1679"/>
              </a:lnSpc>
            </a:pPr>
            <a:r>
              <a:rPr lang="en-US" sz="1399">
                <a:solidFill>
                  <a:srgbClr val="FFFFFF"/>
                </a:solidFill>
                <a:latin typeface="Poppins"/>
                <a:ea typeface="Poppins"/>
                <a:cs typeface="Poppins"/>
                <a:sym typeface="Poppins"/>
              </a:rPr>
              <a:t>Development &amp; Testing</a:t>
            </a:r>
          </a:p>
        </p:txBody>
      </p:sp>
      <p:sp>
        <p:nvSpPr>
          <p:cNvPr name="TextBox 14" id="14"/>
          <p:cNvSpPr txBox="true"/>
          <p:nvPr/>
        </p:nvSpPr>
        <p:spPr>
          <a:xfrm rot="0">
            <a:off x="5404019" y="5620478"/>
            <a:ext cx="2657400" cy="647601"/>
          </a:xfrm>
          <a:prstGeom prst="rect">
            <a:avLst/>
          </a:prstGeom>
        </p:spPr>
        <p:txBody>
          <a:bodyPr anchor="t" rtlCol="false" tIns="0" lIns="0" bIns="0" rIns="0">
            <a:spAutoFit/>
          </a:bodyPr>
          <a:lstStyle/>
          <a:p>
            <a:pPr algn="l">
              <a:lnSpc>
                <a:spcPts val="1679"/>
              </a:lnSpc>
            </a:pPr>
            <a:r>
              <a:rPr lang="en-US" sz="1399">
                <a:solidFill>
                  <a:srgbClr val="FFFFFF"/>
                </a:solidFill>
                <a:latin typeface="Poppins"/>
                <a:ea typeface="Poppins"/>
                <a:cs typeface="Poppins"/>
                <a:sym typeface="Poppins"/>
              </a:rPr>
              <a:t>Writing code, building assets, and conducting extensive testing.</a:t>
            </a:r>
          </a:p>
        </p:txBody>
      </p:sp>
      <p:sp>
        <p:nvSpPr>
          <p:cNvPr name="TextBox 15" id="15"/>
          <p:cNvSpPr txBox="true"/>
          <p:nvPr/>
        </p:nvSpPr>
        <p:spPr>
          <a:xfrm rot="0">
            <a:off x="5384969" y="7586006"/>
            <a:ext cx="2657400" cy="228567"/>
          </a:xfrm>
          <a:prstGeom prst="rect">
            <a:avLst/>
          </a:prstGeom>
        </p:spPr>
        <p:txBody>
          <a:bodyPr anchor="t" rtlCol="false" tIns="0" lIns="0" bIns="0" rIns="0">
            <a:spAutoFit/>
          </a:bodyPr>
          <a:lstStyle/>
          <a:p>
            <a:pPr algn="l">
              <a:lnSpc>
                <a:spcPts val="1679"/>
              </a:lnSpc>
            </a:pPr>
            <a:r>
              <a:rPr lang="en-US" sz="1399">
                <a:solidFill>
                  <a:srgbClr val="FFFFFF"/>
                </a:solidFill>
                <a:latin typeface="Poppins"/>
                <a:ea typeface="Poppins"/>
                <a:cs typeface="Poppins"/>
                <a:sym typeface="Poppins"/>
              </a:rPr>
              <a:t>Release &amp; Updates</a:t>
            </a:r>
          </a:p>
        </p:txBody>
      </p:sp>
      <p:sp>
        <p:nvSpPr>
          <p:cNvPr name="TextBox 16" id="16"/>
          <p:cNvSpPr txBox="true"/>
          <p:nvPr/>
        </p:nvSpPr>
        <p:spPr>
          <a:xfrm rot="0">
            <a:off x="5384969" y="7972557"/>
            <a:ext cx="2657400" cy="857118"/>
          </a:xfrm>
          <a:prstGeom prst="rect">
            <a:avLst/>
          </a:prstGeom>
        </p:spPr>
        <p:txBody>
          <a:bodyPr anchor="t" rtlCol="false" tIns="0" lIns="0" bIns="0" rIns="0">
            <a:spAutoFit/>
          </a:bodyPr>
          <a:lstStyle/>
          <a:p>
            <a:pPr algn="l">
              <a:lnSpc>
                <a:spcPts val="1679"/>
              </a:lnSpc>
            </a:pPr>
            <a:r>
              <a:rPr lang="en-US" sz="1399">
                <a:solidFill>
                  <a:srgbClr val="FFFFFF"/>
                </a:solidFill>
                <a:latin typeface="Poppins"/>
                <a:ea typeface="Poppins"/>
                <a:cs typeface="Poppins"/>
                <a:sym typeface="Poppins"/>
              </a:rPr>
              <a:t>Launching the game, gathering feedback, and providing updates to enhance user experience.</a:t>
            </a:r>
          </a:p>
        </p:txBody>
      </p:sp>
      <p:sp>
        <p:nvSpPr>
          <p:cNvPr name="AutoShape 17" id="17"/>
          <p:cNvSpPr/>
          <p:nvPr/>
        </p:nvSpPr>
        <p:spPr>
          <a:xfrm>
            <a:off x="1047750" y="6690656"/>
            <a:ext cx="2638350" cy="0"/>
          </a:xfrm>
          <a:prstGeom prst="line">
            <a:avLst/>
          </a:prstGeom>
          <a:ln cap="flat" w="9525">
            <a:solidFill>
              <a:srgbClr val="6552FF"/>
            </a:solidFill>
            <a:prstDash val="solid"/>
            <a:headEnd type="none" len="sm" w="sm"/>
            <a:tailEnd type="none" len="sm" w="sm"/>
          </a:ln>
        </p:spPr>
      </p:sp>
      <p:sp>
        <p:nvSpPr>
          <p:cNvPr name="AutoShape 18" id="18"/>
          <p:cNvSpPr/>
          <p:nvPr/>
        </p:nvSpPr>
        <p:spPr>
          <a:xfrm>
            <a:off x="5404019" y="6695418"/>
            <a:ext cx="2638350" cy="0"/>
          </a:xfrm>
          <a:prstGeom prst="line">
            <a:avLst/>
          </a:prstGeom>
          <a:ln cap="flat" w="9525">
            <a:solidFill>
              <a:srgbClr val="6552FF"/>
            </a:solidFill>
            <a:prstDash val="solid"/>
            <a:headEnd type="none" len="sm" w="sm"/>
            <a:tailEnd type="none" len="sm" w="sm"/>
          </a:ln>
        </p:spPr>
      </p:sp>
      <p:sp>
        <p:nvSpPr>
          <p:cNvPr name="AutoShape 19" id="19"/>
          <p:cNvSpPr/>
          <p:nvPr/>
        </p:nvSpPr>
        <p:spPr>
          <a:xfrm>
            <a:off x="1047750" y="9039258"/>
            <a:ext cx="2638350" cy="0"/>
          </a:xfrm>
          <a:prstGeom prst="line">
            <a:avLst/>
          </a:prstGeom>
          <a:ln cap="flat" w="9525">
            <a:solidFill>
              <a:srgbClr val="6552FF"/>
            </a:solidFill>
            <a:prstDash val="solid"/>
            <a:headEnd type="none" len="sm" w="sm"/>
            <a:tailEnd type="none" len="sm" w="sm"/>
          </a:ln>
        </p:spPr>
      </p:sp>
      <p:sp>
        <p:nvSpPr>
          <p:cNvPr name="AutoShape 20" id="20"/>
          <p:cNvSpPr/>
          <p:nvPr/>
        </p:nvSpPr>
        <p:spPr>
          <a:xfrm>
            <a:off x="5384969" y="9253538"/>
            <a:ext cx="2638350" cy="0"/>
          </a:xfrm>
          <a:prstGeom prst="line">
            <a:avLst/>
          </a:prstGeom>
          <a:ln cap="flat" w="9525">
            <a:solidFill>
              <a:srgbClr val="6552FF"/>
            </a:solidFill>
            <a:prstDash val="solid"/>
            <a:headEnd type="none" len="sm" w="sm"/>
            <a:tailEnd type="none" len="sm" w="sm"/>
          </a:ln>
        </p:spPr>
      </p:sp>
      <p:grpSp>
        <p:nvGrpSpPr>
          <p:cNvPr name="Group 21" id="21"/>
          <p:cNvGrpSpPr/>
          <p:nvPr/>
        </p:nvGrpSpPr>
        <p:grpSpPr>
          <a:xfrm rot="-10800000">
            <a:off x="9144000" y="3952974"/>
            <a:ext cx="5025832" cy="1190526"/>
            <a:chOff x="0" y="0"/>
            <a:chExt cx="3927103" cy="930257"/>
          </a:xfrm>
        </p:grpSpPr>
        <p:sp>
          <p:nvSpPr>
            <p:cNvPr name="Freeform 22" id="22"/>
            <p:cNvSpPr/>
            <p:nvPr/>
          </p:nvSpPr>
          <p:spPr>
            <a:xfrm flipH="false" flipV="false" rot="0">
              <a:off x="0" y="0"/>
              <a:ext cx="3927103" cy="930257"/>
            </a:xfrm>
            <a:custGeom>
              <a:avLst/>
              <a:gdLst/>
              <a:ahLst/>
              <a:cxnLst/>
              <a:rect r="r" b="b" t="t" l="l"/>
              <a:pathLst>
                <a:path h="930257" w="3927103">
                  <a:moveTo>
                    <a:pt x="203200" y="0"/>
                  </a:moveTo>
                  <a:lnTo>
                    <a:pt x="3927103" y="0"/>
                  </a:lnTo>
                  <a:lnTo>
                    <a:pt x="3723903" y="930257"/>
                  </a:lnTo>
                  <a:lnTo>
                    <a:pt x="0" y="930257"/>
                  </a:lnTo>
                  <a:lnTo>
                    <a:pt x="203200" y="0"/>
                  </a:lnTo>
                  <a:close/>
                </a:path>
              </a:pathLst>
            </a:custGeom>
            <a:solidFill>
              <a:srgbClr val="141414"/>
            </a:solidFill>
            <a:ln w="9525" cap="sq">
              <a:solidFill>
                <a:srgbClr val="6552FF"/>
              </a:solidFill>
              <a:prstDash val="solid"/>
              <a:miter/>
            </a:ln>
          </p:spPr>
        </p:sp>
        <p:sp>
          <p:nvSpPr>
            <p:cNvPr name="TextBox 23" id="23"/>
            <p:cNvSpPr txBox="true"/>
            <p:nvPr/>
          </p:nvSpPr>
          <p:spPr>
            <a:xfrm>
              <a:off x="101600" y="-47625"/>
              <a:ext cx="3723903" cy="977882"/>
            </a:xfrm>
            <a:prstGeom prst="rect">
              <a:avLst/>
            </a:prstGeom>
          </p:spPr>
          <p:txBody>
            <a:bodyPr anchor="ctr" rtlCol="false" tIns="50800" lIns="50800" bIns="50800" rIns="50800"/>
            <a:lstStyle/>
            <a:p>
              <a:pPr algn="ctr" marL="0" indent="0" lvl="0">
                <a:lnSpc>
                  <a:spcPts val="1959"/>
                </a:lnSpc>
                <a:spcBef>
                  <a:spcPct val="0"/>
                </a:spcBef>
              </a:pPr>
            </a:p>
          </p:txBody>
        </p:sp>
      </p:grpSp>
      <p:sp>
        <p:nvSpPr>
          <p:cNvPr name="TextBox 24" id="24"/>
          <p:cNvSpPr txBox="true"/>
          <p:nvPr/>
        </p:nvSpPr>
        <p:spPr>
          <a:xfrm rot="0">
            <a:off x="9144000" y="4348196"/>
            <a:ext cx="5025832" cy="381033"/>
          </a:xfrm>
          <a:prstGeom prst="rect">
            <a:avLst/>
          </a:prstGeom>
        </p:spPr>
        <p:txBody>
          <a:bodyPr anchor="t" rtlCol="false" tIns="0" lIns="0" bIns="0" rIns="0">
            <a:spAutoFit/>
          </a:bodyPr>
          <a:lstStyle/>
          <a:p>
            <a:pPr algn="ctr">
              <a:lnSpc>
                <a:spcPts val="2879"/>
              </a:lnSpc>
            </a:pPr>
            <a:r>
              <a:rPr lang="en-US" sz="2399">
                <a:solidFill>
                  <a:srgbClr val="FFFFFF"/>
                </a:solidFill>
                <a:latin typeface="Poppins"/>
                <a:ea typeface="Poppins"/>
                <a:cs typeface="Poppins"/>
                <a:sym typeface="Poppins"/>
              </a:rPr>
              <a:t>How We Build Games</a:t>
            </a:r>
          </a:p>
        </p:txBody>
      </p:sp>
      <p:sp>
        <p:nvSpPr>
          <p:cNvPr name="Freeform 25" id="25"/>
          <p:cNvSpPr/>
          <p:nvPr/>
        </p:nvSpPr>
        <p:spPr>
          <a:xfrm flipH="false" flipV="false" rot="0">
            <a:off x="16656300" y="8678925"/>
            <a:ext cx="603000" cy="150750"/>
          </a:xfrm>
          <a:custGeom>
            <a:avLst/>
            <a:gdLst/>
            <a:ahLst/>
            <a:cxnLst/>
            <a:rect r="r" b="b" t="t" l="l"/>
            <a:pathLst>
              <a:path h="150750" w="603000">
                <a:moveTo>
                  <a:pt x="0" y="0"/>
                </a:moveTo>
                <a:lnTo>
                  <a:pt x="603000" y="0"/>
                </a:lnTo>
                <a:lnTo>
                  <a:pt x="603000" y="150750"/>
                </a:lnTo>
                <a:lnTo>
                  <a:pt x="0" y="15075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141414"/>
        </a:solidFill>
      </p:bgPr>
    </p:bg>
    <p:spTree>
      <p:nvGrpSpPr>
        <p:cNvPr id="1" name=""/>
        <p:cNvGrpSpPr/>
        <p:nvPr/>
      </p:nvGrpSpPr>
      <p:grpSpPr>
        <a:xfrm>
          <a:off x="0" y="0"/>
          <a:ext cx="0" cy="0"/>
          <a:chOff x="0" y="0"/>
          <a:chExt cx="0" cy="0"/>
        </a:xfrm>
      </p:grpSpPr>
      <p:sp>
        <p:nvSpPr>
          <p:cNvPr name="Freeform 2" id="2"/>
          <p:cNvSpPr/>
          <p:nvPr/>
        </p:nvSpPr>
        <p:spPr>
          <a:xfrm flipH="false" flipV="false" rot="0">
            <a:off x="9939795" y="-4218117"/>
            <a:ext cx="8436235" cy="8436235"/>
          </a:xfrm>
          <a:custGeom>
            <a:avLst/>
            <a:gdLst/>
            <a:ahLst/>
            <a:cxnLst/>
            <a:rect r="r" b="b" t="t" l="l"/>
            <a:pathLst>
              <a:path h="8436235" w="8436235">
                <a:moveTo>
                  <a:pt x="0" y="0"/>
                </a:moveTo>
                <a:lnTo>
                  <a:pt x="8436235" y="0"/>
                </a:lnTo>
                <a:lnTo>
                  <a:pt x="8436235" y="8436234"/>
                </a:lnTo>
                <a:lnTo>
                  <a:pt x="0" y="84362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10800000">
            <a:off x="9144000" y="1028700"/>
            <a:ext cx="8115300" cy="992390"/>
            <a:chOff x="0" y="0"/>
            <a:chExt cx="3773095" cy="461398"/>
          </a:xfrm>
        </p:grpSpPr>
        <p:sp>
          <p:nvSpPr>
            <p:cNvPr name="Freeform 4" id="4"/>
            <p:cNvSpPr/>
            <p:nvPr/>
          </p:nvSpPr>
          <p:spPr>
            <a:xfrm flipH="false" flipV="false" rot="0">
              <a:off x="0" y="0"/>
              <a:ext cx="3773095" cy="461398"/>
            </a:xfrm>
            <a:custGeom>
              <a:avLst/>
              <a:gdLst/>
              <a:ahLst/>
              <a:cxnLst/>
              <a:rect r="r" b="b" t="t" l="l"/>
              <a:pathLst>
                <a:path h="461398" w="3773095">
                  <a:moveTo>
                    <a:pt x="203200" y="0"/>
                  </a:moveTo>
                  <a:lnTo>
                    <a:pt x="3773095" y="0"/>
                  </a:lnTo>
                  <a:lnTo>
                    <a:pt x="3569895" y="461398"/>
                  </a:lnTo>
                  <a:lnTo>
                    <a:pt x="0" y="461398"/>
                  </a:lnTo>
                  <a:lnTo>
                    <a:pt x="203200" y="0"/>
                  </a:lnTo>
                  <a:close/>
                </a:path>
              </a:pathLst>
            </a:custGeom>
            <a:solidFill>
              <a:srgbClr val="141414"/>
            </a:solidFill>
            <a:ln w="9525" cap="sq">
              <a:solidFill>
                <a:srgbClr val="6552FF"/>
              </a:solidFill>
              <a:prstDash val="solid"/>
              <a:miter/>
            </a:ln>
          </p:spPr>
        </p:sp>
        <p:sp>
          <p:nvSpPr>
            <p:cNvPr name="TextBox 5" id="5"/>
            <p:cNvSpPr txBox="true"/>
            <p:nvPr/>
          </p:nvSpPr>
          <p:spPr>
            <a:xfrm>
              <a:off x="101600" y="-47625"/>
              <a:ext cx="3569895" cy="509023"/>
            </a:xfrm>
            <a:prstGeom prst="rect">
              <a:avLst/>
            </a:prstGeom>
          </p:spPr>
          <p:txBody>
            <a:bodyPr anchor="ctr" rtlCol="false" tIns="50800" lIns="50800" bIns="50800" rIns="50800"/>
            <a:lstStyle/>
            <a:p>
              <a:pPr algn="ctr" marL="0" indent="0" lvl="0">
                <a:lnSpc>
                  <a:spcPts val="1959"/>
                </a:lnSpc>
                <a:spcBef>
                  <a:spcPct val="0"/>
                </a:spcBef>
              </a:pPr>
            </a:p>
          </p:txBody>
        </p:sp>
      </p:grpSp>
      <p:sp>
        <p:nvSpPr>
          <p:cNvPr name="Freeform 6" id="6"/>
          <p:cNvSpPr/>
          <p:nvPr/>
        </p:nvSpPr>
        <p:spPr>
          <a:xfrm flipH="false" flipV="false" rot="0">
            <a:off x="-1502689" y="2641635"/>
            <a:ext cx="8611632" cy="8611632"/>
          </a:xfrm>
          <a:custGeom>
            <a:avLst/>
            <a:gdLst/>
            <a:ahLst/>
            <a:cxnLst/>
            <a:rect r="r" b="b" t="t" l="l"/>
            <a:pathLst>
              <a:path h="8611632" w="8611632">
                <a:moveTo>
                  <a:pt x="0" y="0"/>
                </a:moveTo>
                <a:lnTo>
                  <a:pt x="8611632" y="0"/>
                </a:lnTo>
                <a:lnTo>
                  <a:pt x="8611632" y="8611632"/>
                </a:lnTo>
                <a:lnTo>
                  <a:pt x="0" y="861163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990030" y="3739028"/>
            <a:ext cx="16307940" cy="864668"/>
          </a:xfrm>
          <a:prstGeom prst="rect">
            <a:avLst/>
          </a:prstGeom>
        </p:spPr>
        <p:txBody>
          <a:bodyPr anchor="t" rtlCol="false" tIns="0" lIns="0" bIns="0" rIns="0">
            <a:spAutoFit/>
          </a:bodyPr>
          <a:lstStyle/>
          <a:p>
            <a:pPr algn="l">
              <a:lnSpc>
                <a:spcPts val="5505"/>
              </a:lnSpc>
            </a:pPr>
            <a:r>
              <a:rPr lang="en-US" sz="9024">
                <a:solidFill>
                  <a:srgbClr val="6552FF"/>
                </a:solidFill>
                <a:latin typeface="RQND Pro UltraWide"/>
                <a:ea typeface="RQND Pro UltraWide"/>
                <a:cs typeface="RQND Pro UltraWide"/>
                <a:sym typeface="RQND Pro UltraWide"/>
              </a:rPr>
              <a:t>Technologies We Use</a:t>
            </a:r>
          </a:p>
        </p:txBody>
      </p:sp>
      <p:sp>
        <p:nvSpPr>
          <p:cNvPr name="TextBox 8" id="8"/>
          <p:cNvSpPr txBox="true"/>
          <p:nvPr/>
        </p:nvSpPr>
        <p:spPr>
          <a:xfrm rot="0">
            <a:off x="9144000" y="1324853"/>
            <a:ext cx="8115300" cy="381033"/>
          </a:xfrm>
          <a:prstGeom prst="rect">
            <a:avLst/>
          </a:prstGeom>
        </p:spPr>
        <p:txBody>
          <a:bodyPr anchor="t" rtlCol="false" tIns="0" lIns="0" bIns="0" rIns="0">
            <a:spAutoFit/>
          </a:bodyPr>
          <a:lstStyle/>
          <a:p>
            <a:pPr algn="ctr">
              <a:lnSpc>
                <a:spcPts val="2879"/>
              </a:lnSpc>
            </a:pPr>
            <a:r>
              <a:rPr lang="en-US" sz="2399">
                <a:solidFill>
                  <a:srgbClr val="FFFFFF"/>
                </a:solidFill>
                <a:latin typeface="Poppins"/>
                <a:ea typeface="Poppins"/>
                <a:cs typeface="Poppins"/>
                <a:sym typeface="Poppins"/>
              </a:rPr>
              <a:t>Tools &amp; Technologies</a:t>
            </a:r>
          </a:p>
        </p:txBody>
      </p:sp>
      <p:sp>
        <p:nvSpPr>
          <p:cNvPr name="Freeform 9" id="9"/>
          <p:cNvSpPr/>
          <p:nvPr/>
        </p:nvSpPr>
        <p:spPr>
          <a:xfrm flipH="false" flipV="false" rot="0">
            <a:off x="1028700" y="1028700"/>
            <a:ext cx="320528" cy="320528"/>
          </a:xfrm>
          <a:custGeom>
            <a:avLst/>
            <a:gdLst/>
            <a:ahLst/>
            <a:cxnLst/>
            <a:rect r="r" b="b" t="t" l="l"/>
            <a:pathLst>
              <a:path h="320528" w="320528">
                <a:moveTo>
                  <a:pt x="0" y="0"/>
                </a:moveTo>
                <a:lnTo>
                  <a:pt x="320528" y="0"/>
                </a:lnTo>
                <a:lnTo>
                  <a:pt x="320528" y="320528"/>
                </a:lnTo>
                <a:lnTo>
                  <a:pt x="0" y="32052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0" id="10"/>
          <p:cNvSpPr txBox="true"/>
          <p:nvPr/>
        </p:nvSpPr>
        <p:spPr>
          <a:xfrm rot="0">
            <a:off x="1622165" y="1079563"/>
            <a:ext cx="3623158" cy="302783"/>
          </a:xfrm>
          <a:prstGeom prst="rect">
            <a:avLst/>
          </a:prstGeom>
        </p:spPr>
        <p:txBody>
          <a:bodyPr anchor="t" rtlCol="false" tIns="0" lIns="0" bIns="0" rIns="0">
            <a:spAutoFit/>
          </a:bodyPr>
          <a:lstStyle/>
          <a:p>
            <a:pPr algn="l">
              <a:lnSpc>
                <a:spcPts val="1902"/>
              </a:lnSpc>
            </a:pPr>
            <a:r>
              <a:rPr lang="en-US" sz="3119">
                <a:solidFill>
                  <a:srgbClr val="FFFFFF"/>
                </a:solidFill>
                <a:latin typeface="RQND Pro UltraWide"/>
                <a:ea typeface="RQND Pro UltraWide"/>
                <a:cs typeface="RQND Pro UltraWide"/>
                <a:sym typeface="RQND Pro UltraWide"/>
              </a:rPr>
              <a:t>Borcelle</a:t>
            </a:r>
          </a:p>
        </p:txBody>
      </p:sp>
      <p:sp>
        <p:nvSpPr>
          <p:cNvPr name="TextBox 11" id="11"/>
          <p:cNvSpPr txBox="true"/>
          <p:nvPr/>
        </p:nvSpPr>
        <p:spPr>
          <a:xfrm rot="0">
            <a:off x="1028700" y="6112962"/>
            <a:ext cx="2457373" cy="381033"/>
          </a:xfrm>
          <a:prstGeom prst="rect">
            <a:avLst/>
          </a:prstGeom>
        </p:spPr>
        <p:txBody>
          <a:bodyPr anchor="t" rtlCol="false" tIns="0" lIns="0" bIns="0" rIns="0">
            <a:spAutoFit/>
          </a:bodyPr>
          <a:lstStyle/>
          <a:p>
            <a:pPr algn="l">
              <a:lnSpc>
                <a:spcPts val="2879"/>
              </a:lnSpc>
            </a:pPr>
            <a:r>
              <a:rPr lang="en-US" sz="2400">
                <a:solidFill>
                  <a:srgbClr val="FFFFFF"/>
                </a:solidFill>
                <a:latin typeface="Poppins"/>
                <a:ea typeface="Poppins"/>
                <a:cs typeface="Poppins"/>
                <a:sym typeface="Poppins"/>
              </a:rPr>
              <a:t>Game Engines</a:t>
            </a:r>
          </a:p>
        </p:txBody>
      </p:sp>
      <p:sp>
        <p:nvSpPr>
          <p:cNvPr name="TextBox 12" id="12"/>
          <p:cNvSpPr txBox="true"/>
          <p:nvPr/>
        </p:nvSpPr>
        <p:spPr>
          <a:xfrm rot="0">
            <a:off x="1028700" y="6684495"/>
            <a:ext cx="2457373" cy="1695185"/>
          </a:xfrm>
          <a:prstGeom prst="rect">
            <a:avLst/>
          </a:prstGeom>
        </p:spPr>
        <p:txBody>
          <a:bodyPr anchor="t" rtlCol="false" tIns="0" lIns="0" bIns="0" rIns="0">
            <a:spAutoFit/>
          </a:bodyPr>
          <a:lstStyle/>
          <a:p>
            <a:pPr algn="l">
              <a:lnSpc>
                <a:spcPts val="1679"/>
              </a:lnSpc>
            </a:pPr>
            <a:r>
              <a:rPr lang="en-US" sz="1399">
                <a:solidFill>
                  <a:srgbClr val="FFFFFF"/>
                </a:solidFill>
                <a:latin typeface="Poppins"/>
                <a:ea typeface="Poppins"/>
                <a:cs typeface="Poppins"/>
                <a:sym typeface="Poppins"/>
              </a:rPr>
              <a:t>We utilize leading game engines such as Unity and Unreal Engine, which provide robust tools for crafting high-performance, visually stunning, and interactive gaming experiences.</a:t>
            </a:r>
          </a:p>
        </p:txBody>
      </p:sp>
      <p:sp>
        <p:nvSpPr>
          <p:cNvPr name="TextBox 13" id="13"/>
          <p:cNvSpPr txBox="true"/>
          <p:nvPr/>
        </p:nvSpPr>
        <p:spPr>
          <a:xfrm rot="0">
            <a:off x="14801927" y="6112962"/>
            <a:ext cx="2457373" cy="743016"/>
          </a:xfrm>
          <a:prstGeom prst="rect">
            <a:avLst/>
          </a:prstGeom>
        </p:spPr>
        <p:txBody>
          <a:bodyPr anchor="t" rtlCol="false" tIns="0" lIns="0" bIns="0" rIns="0">
            <a:spAutoFit/>
          </a:bodyPr>
          <a:lstStyle/>
          <a:p>
            <a:pPr algn="l">
              <a:lnSpc>
                <a:spcPts val="2879"/>
              </a:lnSpc>
            </a:pPr>
            <a:r>
              <a:rPr lang="en-US" sz="2400">
                <a:solidFill>
                  <a:srgbClr val="FFFFFF"/>
                </a:solidFill>
                <a:latin typeface="Poppins"/>
                <a:ea typeface="Poppins"/>
                <a:cs typeface="Poppins"/>
                <a:sym typeface="Poppins"/>
              </a:rPr>
              <a:t>AI &amp; Machine Learning</a:t>
            </a:r>
          </a:p>
        </p:txBody>
      </p:sp>
      <p:sp>
        <p:nvSpPr>
          <p:cNvPr name="TextBox 14" id="14"/>
          <p:cNvSpPr txBox="true"/>
          <p:nvPr/>
        </p:nvSpPr>
        <p:spPr>
          <a:xfrm rot="0">
            <a:off x="14801927" y="7130322"/>
            <a:ext cx="2457373" cy="1485669"/>
          </a:xfrm>
          <a:prstGeom prst="rect">
            <a:avLst/>
          </a:prstGeom>
        </p:spPr>
        <p:txBody>
          <a:bodyPr anchor="t" rtlCol="false" tIns="0" lIns="0" bIns="0" rIns="0">
            <a:spAutoFit/>
          </a:bodyPr>
          <a:lstStyle/>
          <a:p>
            <a:pPr algn="l">
              <a:lnSpc>
                <a:spcPts val="1679"/>
              </a:lnSpc>
            </a:pPr>
            <a:r>
              <a:rPr lang="en-US" sz="1399">
                <a:solidFill>
                  <a:srgbClr val="FFFFFF"/>
                </a:solidFill>
                <a:latin typeface="Poppins"/>
                <a:ea typeface="Poppins"/>
                <a:cs typeface="Poppins"/>
                <a:sym typeface="Poppins"/>
              </a:rPr>
              <a:t>Implementing AI-driven features enhances game realism, creating smarter NPCs, adaptive gameplay mechanics, and dynamic world-building for a more immersive experience.</a:t>
            </a:r>
          </a:p>
        </p:txBody>
      </p:sp>
      <p:grpSp>
        <p:nvGrpSpPr>
          <p:cNvPr name="Group 15" id="15"/>
          <p:cNvGrpSpPr/>
          <p:nvPr/>
        </p:nvGrpSpPr>
        <p:grpSpPr>
          <a:xfrm rot="0">
            <a:off x="9144000" y="6132012"/>
            <a:ext cx="4655358" cy="3126288"/>
            <a:chOff x="0" y="0"/>
            <a:chExt cx="745374" cy="500553"/>
          </a:xfrm>
        </p:grpSpPr>
        <p:sp>
          <p:nvSpPr>
            <p:cNvPr name="Freeform 16" id="16"/>
            <p:cNvSpPr/>
            <p:nvPr/>
          </p:nvSpPr>
          <p:spPr>
            <a:xfrm flipH="false" flipV="false" rot="0">
              <a:off x="0" y="0"/>
              <a:ext cx="745374" cy="500553"/>
            </a:xfrm>
            <a:custGeom>
              <a:avLst/>
              <a:gdLst/>
              <a:ahLst/>
              <a:cxnLst/>
              <a:rect r="r" b="b" t="t" l="l"/>
              <a:pathLst>
                <a:path h="500553" w="745374">
                  <a:moveTo>
                    <a:pt x="542174" y="0"/>
                  </a:moveTo>
                  <a:lnTo>
                    <a:pt x="0" y="0"/>
                  </a:lnTo>
                  <a:lnTo>
                    <a:pt x="203200" y="500553"/>
                  </a:lnTo>
                  <a:lnTo>
                    <a:pt x="745374" y="500553"/>
                  </a:lnTo>
                  <a:lnTo>
                    <a:pt x="542174" y="0"/>
                  </a:lnTo>
                  <a:close/>
                </a:path>
              </a:pathLst>
            </a:custGeom>
            <a:blipFill>
              <a:blip r:embed="rId6"/>
              <a:stretch>
                <a:fillRect l="-303" t="0" r="-303" b="0"/>
              </a:stretch>
            </a:blipFill>
          </p:spPr>
        </p:sp>
      </p:grpSp>
      <p:grpSp>
        <p:nvGrpSpPr>
          <p:cNvPr name="Group 17" id="17"/>
          <p:cNvGrpSpPr/>
          <p:nvPr/>
        </p:nvGrpSpPr>
        <p:grpSpPr>
          <a:xfrm rot="0">
            <a:off x="4382136" y="6132012"/>
            <a:ext cx="4761864" cy="3126288"/>
            <a:chOff x="0" y="0"/>
            <a:chExt cx="928524" cy="609600"/>
          </a:xfrm>
        </p:grpSpPr>
        <p:sp>
          <p:nvSpPr>
            <p:cNvPr name="Freeform 18" id="18"/>
            <p:cNvSpPr/>
            <p:nvPr/>
          </p:nvSpPr>
          <p:spPr>
            <a:xfrm flipH="false" flipV="false" rot="0">
              <a:off x="0" y="0"/>
              <a:ext cx="928524" cy="609600"/>
            </a:xfrm>
            <a:custGeom>
              <a:avLst/>
              <a:gdLst/>
              <a:ahLst/>
              <a:cxnLst/>
              <a:rect r="r" b="b" t="t" l="l"/>
              <a:pathLst>
                <a:path h="609600" w="928524">
                  <a:moveTo>
                    <a:pt x="203200" y="0"/>
                  </a:moveTo>
                  <a:lnTo>
                    <a:pt x="928524" y="0"/>
                  </a:lnTo>
                  <a:lnTo>
                    <a:pt x="725324" y="609600"/>
                  </a:lnTo>
                  <a:lnTo>
                    <a:pt x="0" y="609600"/>
                  </a:lnTo>
                  <a:lnTo>
                    <a:pt x="203200" y="0"/>
                  </a:lnTo>
                  <a:close/>
                </a:path>
              </a:pathLst>
            </a:custGeom>
            <a:blipFill>
              <a:blip r:embed="rId7"/>
              <a:stretch>
                <a:fillRect l="0" t="-645" r="0" b="-645"/>
              </a:stretch>
            </a:blipFill>
          </p:spPr>
        </p:sp>
      </p:grpSp>
      <p:sp>
        <p:nvSpPr>
          <p:cNvPr name="Freeform 19" id="19"/>
          <p:cNvSpPr/>
          <p:nvPr/>
        </p:nvSpPr>
        <p:spPr>
          <a:xfrm flipH="false" flipV="false" rot="0">
            <a:off x="1028700" y="9107550"/>
            <a:ext cx="603000" cy="150750"/>
          </a:xfrm>
          <a:custGeom>
            <a:avLst/>
            <a:gdLst/>
            <a:ahLst/>
            <a:cxnLst/>
            <a:rect r="r" b="b" t="t" l="l"/>
            <a:pathLst>
              <a:path h="150750" w="603000">
                <a:moveTo>
                  <a:pt x="0" y="0"/>
                </a:moveTo>
                <a:lnTo>
                  <a:pt x="603000" y="0"/>
                </a:lnTo>
                <a:lnTo>
                  <a:pt x="603000" y="150750"/>
                </a:lnTo>
                <a:lnTo>
                  <a:pt x="0" y="15075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20" id="20"/>
          <p:cNvSpPr/>
          <p:nvPr/>
        </p:nvSpPr>
        <p:spPr>
          <a:xfrm flipH="false" flipV="false" rot="0">
            <a:off x="16656300" y="9107550"/>
            <a:ext cx="603000" cy="150750"/>
          </a:xfrm>
          <a:custGeom>
            <a:avLst/>
            <a:gdLst/>
            <a:ahLst/>
            <a:cxnLst/>
            <a:rect r="r" b="b" t="t" l="l"/>
            <a:pathLst>
              <a:path h="150750" w="603000">
                <a:moveTo>
                  <a:pt x="0" y="0"/>
                </a:moveTo>
                <a:lnTo>
                  <a:pt x="603000" y="0"/>
                </a:lnTo>
                <a:lnTo>
                  <a:pt x="603000" y="150750"/>
                </a:lnTo>
                <a:lnTo>
                  <a:pt x="0" y="15075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141414"/>
        </a:solidFill>
      </p:bgPr>
    </p:bg>
    <p:spTree>
      <p:nvGrpSpPr>
        <p:cNvPr id="1" name=""/>
        <p:cNvGrpSpPr/>
        <p:nvPr/>
      </p:nvGrpSpPr>
      <p:grpSpPr>
        <a:xfrm>
          <a:off x="0" y="0"/>
          <a:ext cx="0" cy="0"/>
          <a:chOff x="0" y="0"/>
          <a:chExt cx="0" cy="0"/>
        </a:xfrm>
      </p:grpSpPr>
      <p:sp>
        <p:nvSpPr>
          <p:cNvPr name="Freeform 2" id="2"/>
          <p:cNvSpPr/>
          <p:nvPr/>
        </p:nvSpPr>
        <p:spPr>
          <a:xfrm flipH="false" flipV="false" rot="0">
            <a:off x="9939795" y="-4218117"/>
            <a:ext cx="8436235" cy="8436235"/>
          </a:xfrm>
          <a:custGeom>
            <a:avLst/>
            <a:gdLst/>
            <a:ahLst/>
            <a:cxnLst/>
            <a:rect r="r" b="b" t="t" l="l"/>
            <a:pathLst>
              <a:path h="8436235" w="8436235">
                <a:moveTo>
                  <a:pt x="0" y="0"/>
                </a:moveTo>
                <a:lnTo>
                  <a:pt x="8436235" y="0"/>
                </a:lnTo>
                <a:lnTo>
                  <a:pt x="8436235" y="8436234"/>
                </a:lnTo>
                <a:lnTo>
                  <a:pt x="0" y="84362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3" id="3"/>
          <p:cNvGrpSpPr/>
          <p:nvPr/>
        </p:nvGrpSpPr>
        <p:grpSpPr>
          <a:xfrm rot="0">
            <a:off x="6046169" y="908113"/>
            <a:ext cx="4251170" cy="1571597"/>
            <a:chOff x="0" y="0"/>
            <a:chExt cx="2748157" cy="1015955"/>
          </a:xfrm>
        </p:grpSpPr>
        <p:sp>
          <p:nvSpPr>
            <p:cNvPr name="Freeform 4" id="4"/>
            <p:cNvSpPr/>
            <p:nvPr/>
          </p:nvSpPr>
          <p:spPr>
            <a:xfrm flipH="false" flipV="false" rot="0">
              <a:off x="0" y="0"/>
              <a:ext cx="2748157" cy="1015955"/>
            </a:xfrm>
            <a:custGeom>
              <a:avLst/>
              <a:gdLst/>
              <a:ahLst/>
              <a:cxnLst/>
              <a:rect r="r" b="b" t="t" l="l"/>
              <a:pathLst>
                <a:path h="1015955" w="2748157">
                  <a:moveTo>
                    <a:pt x="2544957" y="0"/>
                  </a:moveTo>
                  <a:lnTo>
                    <a:pt x="0" y="0"/>
                  </a:lnTo>
                  <a:lnTo>
                    <a:pt x="203200" y="1015955"/>
                  </a:lnTo>
                  <a:lnTo>
                    <a:pt x="2748157" y="1015955"/>
                  </a:lnTo>
                  <a:lnTo>
                    <a:pt x="2544957" y="0"/>
                  </a:lnTo>
                  <a:close/>
                </a:path>
              </a:pathLst>
            </a:custGeom>
            <a:solidFill>
              <a:srgbClr val="141414"/>
            </a:solidFill>
            <a:ln w="9525" cap="sq">
              <a:solidFill>
                <a:srgbClr val="6552FF"/>
              </a:solidFill>
              <a:prstDash val="solid"/>
              <a:miter/>
            </a:ln>
          </p:spPr>
        </p:sp>
        <p:sp>
          <p:nvSpPr>
            <p:cNvPr name="TextBox 5" id="5"/>
            <p:cNvSpPr txBox="true"/>
            <p:nvPr/>
          </p:nvSpPr>
          <p:spPr>
            <a:xfrm>
              <a:off x="101600" y="-47625"/>
              <a:ext cx="2544957" cy="1063580"/>
            </a:xfrm>
            <a:prstGeom prst="rect">
              <a:avLst/>
            </a:prstGeom>
          </p:spPr>
          <p:txBody>
            <a:bodyPr anchor="ctr" rtlCol="false" tIns="50800" lIns="50800" bIns="50800" rIns="50800"/>
            <a:lstStyle/>
            <a:p>
              <a:pPr algn="ctr">
                <a:lnSpc>
                  <a:spcPts val="1959"/>
                </a:lnSpc>
              </a:pPr>
            </a:p>
          </p:txBody>
        </p:sp>
      </p:grpSp>
      <p:sp>
        <p:nvSpPr>
          <p:cNvPr name="Freeform 6" id="6"/>
          <p:cNvSpPr/>
          <p:nvPr/>
        </p:nvSpPr>
        <p:spPr>
          <a:xfrm flipH="false" flipV="false" rot="0">
            <a:off x="-1502689" y="2641635"/>
            <a:ext cx="8611632" cy="8611632"/>
          </a:xfrm>
          <a:custGeom>
            <a:avLst/>
            <a:gdLst/>
            <a:ahLst/>
            <a:cxnLst/>
            <a:rect r="r" b="b" t="t" l="l"/>
            <a:pathLst>
              <a:path h="8611632" w="8611632">
                <a:moveTo>
                  <a:pt x="0" y="0"/>
                </a:moveTo>
                <a:lnTo>
                  <a:pt x="8611632" y="0"/>
                </a:lnTo>
                <a:lnTo>
                  <a:pt x="8611632" y="8611632"/>
                </a:lnTo>
                <a:lnTo>
                  <a:pt x="0" y="861163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7" id="7"/>
          <p:cNvSpPr/>
          <p:nvPr/>
        </p:nvSpPr>
        <p:spPr>
          <a:xfrm flipH="false" flipV="false" rot="0">
            <a:off x="1028700" y="1028700"/>
            <a:ext cx="320528" cy="320528"/>
          </a:xfrm>
          <a:custGeom>
            <a:avLst/>
            <a:gdLst/>
            <a:ahLst/>
            <a:cxnLst/>
            <a:rect r="r" b="b" t="t" l="l"/>
            <a:pathLst>
              <a:path h="320528" w="320528">
                <a:moveTo>
                  <a:pt x="0" y="0"/>
                </a:moveTo>
                <a:lnTo>
                  <a:pt x="320528" y="0"/>
                </a:lnTo>
                <a:lnTo>
                  <a:pt x="320528" y="320528"/>
                </a:lnTo>
                <a:lnTo>
                  <a:pt x="0" y="32052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8" id="8"/>
          <p:cNvGrpSpPr/>
          <p:nvPr/>
        </p:nvGrpSpPr>
        <p:grpSpPr>
          <a:xfrm rot="0">
            <a:off x="1028700" y="3414073"/>
            <a:ext cx="5410200" cy="3701610"/>
            <a:chOff x="0" y="0"/>
            <a:chExt cx="714213" cy="488658"/>
          </a:xfrm>
        </p:grpSpPr>
        <p:sp>
          <p:nvSpPr>
            <p:cNvPr name="Freeform 9" id="9"/>
            <p:cNvSpPr/>
            <p:nvPr/>
          </p:nvSpPr>
          <p:spPr>
            <a:xfrm flipH="false" flipV="false" rot="0">
              <a:off x="0" y="0"/>
              <a:ext cx="714213" cy="488658"/>
            </a:xfrm>
            <a:custGeom>
              <a:avLst/>
              <a:gdLst/>
              <a:ahLst/>
              <a:cxnLst/>
              <a:rect r="r" b="b" t="t" l="l"/>
              <a:pathLst>
                <a:path h="488658" w="714213">
                  <a:moveTo>
                    <a:pt x="203200" y="0"/>
                  </a:moveTo>
                  <a:lnTo>
                    <a:pt x="714213" y="0"/>
                  </a:lnTo>
                  <a:lnTo>
                    <a:pt x="511013" y="488658"/>
                  </a:lnTo>
                  <a:lnTo>
                    <a:pt x="0" y="488658"/>
                  </a:lnTo>
                  <a:lnTo>
                    <a:pt x="203200" y="0"/>
                  </a:lnTo>
                  <a:close/>
                </a:path>
              </a:pathLst>
            </a:custGeom>
            <a:blipFill>
              <a:blip r:embed="rId6"/>
              <a:stretch>
                <a:fillRect l="-10414" t="0" r="-10414" b="0"/>
              </a:stretch>
            </a:blipFill>
          </p:spPr>
        </p:sp>
      </p:grpSp>
      <p:grpSp>
        <p:nvGrpSpPr>
          <p:cNvPr name="Group 10" id="10"/>
          <p:cNvGrpSpPr/>
          <p:nvPr/>
        </p:nvGrpSpPr>
        <p:grpSpPr>
          <a:xfrm rot="0">
            <a:off x="6447228" y="3414073"/>
            <a:ext cx="5410200" cy="3701610"/>
            <a:chOff x="0" y="0"/>
            <a:chExt cx="714213" cy="488658"/>
          </a:xfrm>
        </p:grpSpPr>
        <p:sp>
          <p:nvSpPr>
            <p:cNvPr name="Freeform 11" id="11"/>
            <p:cNvSpPr/>
            <p:nvPr/>
          </p:nvSpPr>
          <p:spPr>
            <a:xfrm flipH="false" flipV="false" rot="0">
              <a:off x="0" y="0"/>
              <a:ext cx="714213" cy="488658"/>
            </a:xfrm>
            <a:custGeom>
              <a:avLst/>
              <a:gdLst/>
              <a:ahLst/>
              <a:cxnLst/>
              <a:rect r="r" b="b" t="t" l="l"/>
              <a:pathLst>
                <a:path h="488658" w="714213">
                  <a:moveTo>
                    <a:pt x="203200" y="0"/>
                  </a:moveTo>
                  <a:lnTo>
                    <a:pt x="714213" y="0"/>
                  </a:lnTo>
                  <a:lnTo>
                    <a:pt x="511013" y="488658"/>
                  </a:lnTo>
                  <a:lnTo>
                    <a:pt x="0" y="488658"/>
                  </a:lnTo>
                  <a:lnTo>
                    <a:pt x="203200" y="0"/>
                  </a:lnTo>
                  <a:close/>
                </a:path>
              </a:pathLst>
            </a:custGeom>
            <a:blipFill>
              <a:blip r:embed="rId7"/>
              <a:stretch>
                <a:fillRect l="-10816" t="0" r="-10816" b="0"/>
              </a:stretch>
            </a:blipFill>
          </p:spPr>
        </p:sp>
      </p:grpSp>
      <p:grpSp>
        <p:nvGrpSpPr>
          <p:cNvPr name="Group 12" id="12"/>
          <p:cNvGrpSpPr/>
          <p:nvPr/>
        </p:nvGrpSpPr>
        <p:grpSpPr>
          <a:xfrm rot="0">
            <a:off x="11849100" y="3414073"/>
            <a:ext cx="5410200" cy="3701610"/>
            <a:chOff x="0" y="0"/>
            <a:chExt cx="714213" cy="488658"/>
          </a:xfrm>
        </p:grpSpPr>
        <p:sp>
          <p:nvSpPr>
            <p:cNvPr name="Freeform 13" id="13"/>
            <p:cNvSpPr/>
            <p:nvPr/>
          </p:nvSpPr>
          <p:spPr>
            <a:xfrm flipH="false" flipV="false" rot="0">
              <a:off x="0" y="0"/>
              <a:ext cx="714213" cy="488658"/>
            </a:xfrm>
            <a:custGeom>
              <a:avLst/>
              <a:gdLst/>
              <a:ahLst/>
              <a:cxnLst/>
              <a:rect r="r" b="b" t="t" l="l"/>
              <a:pathLst>
                <a:path h="488658" w="714213">
                  <a:moveTo>
                    <a:pt x="203200" y="0"/>
                  </a:moveTo>
                  <a:lnTo>
                    <a:pt x="714213" y="0"/>
                  </a:lnTo>
                  <a:lnTo>
                    <a:pt x="511013" y="488658"/>
                  </a:lnTo>
                  <a:lnTo>
                    <a:pt x="0" y="488658"/>
                  </a:lnTo>
                  <a:lnTo>
                    <a:pt x="203200" y="0"/>
                  </a:lnTo>
                  <a:close/>
                </a:path>
              </a:pathLst>
            </a:custGeom>
            <a:blipFill>
              <a:blip r:embed="rId8"/>
              <a:stretch>
                <a:fillRect l="-1346" t="0" r="-1346" b="0"/>
              </a:stretch>
            </a:blipFill>
          </p:spPr>
        </p:sp>
      </p:grpSp>
      <p:sp>
        <p:nvSpPr>
          <p:cNvPr name="AutoShape 14" id="14"/>
          <p:cNvSpPr/>
          <p:nvPr/>
        </p:nvSpPr>
        <p:spPr>
          <a:xfrm>
            <a:off x="1028700" y="8220265"/>
            <a:ext cx="3850111" cy="0"/>
          </a:xfrm>
          <a:prstGeom prst="line">
            <a:avLst/>
          </a:prstGeom>
          <a:ln cap="flat" w="9525">
            <a:solidFill>
              <a:srgbClr val="6552FF"/>
            </a:solidFill>
            <a:prstDash val="solid"/>
            <a:headEnd type="none" len="sm" w="sm"/>
            <a:tailEnd type="none" len="sm" w="sm"/>
          </a:ln>
        </p:spPr>
      </p:sp>
      <p:sp>
        <p:nvSpPr>
          <p:cNvPr name="Freeform 15" id="15"/>
          <p:cNvSpPr/>
          <p:nvPr/>
        </p:nvSpPr>
        <p:spPr>
          <a:xfrm flipH="false" flipV="false" rot="0">
            <a:off x="16656300" y="9102788"/>
            <a:ext cx="603000" cy="150750"/>
          </a:xfrm>
          <a:custGeom>
            <a:avLst/>
            <a:gdLst/>
            <a:ahLst/>
            <a:cxnLst/>
            <a:rect r="r" b="b" t="t" l="l"/>
            <a:pathLst>
              <a:path h="150750" w="603000">
                <a:moveTo>
                  <a:pt x="0" y="0"/>
                </a:moveTo>
                <a:lnTo>
                  <a:pt x="603000" y="0"/>
                </a:lnTo>
                <a:lnTo>
                  <a:pt x="603000" y="150750"/>
                </a:lnTo>
                <a:lnTo>
                  <a:pt x="0" y="15075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AutoShape 16" id="16"/>
          <p:cNvSpPr/>
          <p:nvPr/>
        </p:nvSpPr>
        <p:spPr>
          <a:xfrm>
            <a:off x="6447228" y="8215503"/>
            <a:ext cx="3850111" cy="0"/>
          </a:xfrm>
          <a:prstGeom prst="line">
            <a:avLst/>
          </a:prstGeom>
          <a:ln cap="flat" w="9525">
            <a:solidFill>
              <a:srgbClr val="6552FF"/>
            </a:solidFill>
            <a:prstDash val="solid"/>
            <a:headEnd type="none" len="sm" w="sm"/>
            <a:tailEnd type="none" len="sm" w="sm"/>
          </a:ln>
        </p:spPr>
      </p:sp>
      <p:sp>
        <p:nvSpPr>
          <p:cNvPr name="AutoShape 17" id="17"/>
          <p:cNvSpPr/>
          <p:nvPr/>
        </p:nvSpPr>
        <p:spPr>
          <a:xfrm>
            <a:off x="11865755" y="8210740"/>
            <a:ext cx="3850111" cy="0"/>
          </a:xfrm>
          <a:prstGeom prst="line">
            <a:avLst/>
          </a:prstGeom>
          <a:ln cap="flat" w="9525">
            <a:solidFill>
              <a:srgbClr val="6552FF"/>
            </a:solidFill>
            <a:prstDash val="solid"/>
            <a:headEnd type="none" len="sm" w="sm"/>
            <a:tailEnd type="none" len="sm" w="sm"/>
          </a:ln>
        </p:spPr>
      </p:sp>
      <p:sp>
        <p:nvSpPr>
          <p:cNvPr name="TextBox 18" id="18"/>
          <p:cNvSpPr txBox="true"/>
          <p:nvPr/>
        </p:nvSpPr>
        <p:spPr>
          <a:xfrm rot="0">
            <a:off x="11336194" y="995300"/>
            <a:ext cx="5923106" cy="1695167"/>
          </a:xfrm>
          <a:prstGeom prst="rect">
            <a:avLst/>
          </a:prstGeom>
        </p:spPr>
        <p:txBody>
          <a:bodyPr anchor="t" rtlCol="false" tIns="0" lIns="0" bIns="0" rIns="0">
            <a:spAutoFit/>
          </a:bodyPr>
          <a:lstStyle/>
          <a:p>
            <a:pPr algn="l">
              <a:lnSpc>
                <a:spcPts val="5998"/>
              </a:lnSpc>
            </a:pPr>
            <a:r>
              <a:rPr lang="en-US" sz="9833">
                <a:solidFill>
                  <a:srgbClr val="6552FF"/>
                </a:solidFill>
                <a:latin typeface="RQND Pro UltraWide"/>
                <a:ea typeface="RQND Pro UltraWide"/>
                <a:cs typeface="RQND Pro UltraWide"/>
                <a:sym typeface="RQND Pro UltraWide"/>
              </a:rPr>
              <a:t>Our Games</a:t>
            </a:r>
          </a:p>
        </p:txBody>
      </p:sp>
      <p:sp>
        <p:nvSpPr>
          <p:cNvPr name="TextBox 19" id="19"/>
          <p:cNvSpPr txBox="true"/>
          <p:nvPr/>
        </p:nvSpPr>
        <p:spPr>
          <a:xfrm rot="0">
            <a:off x="1622165" y="1079563"/>
            <a:ext cx="3623158" cy="302832"/>
          </a:xfrm>
          <a:prstGeom prst="rect">
            <a:avLst/>
          </a:prstGeom>
        </p:spPr>
        <p:txBody>
          <a:bodyPr anchor="t" rtlCol="false" tIns="0" lIns="0" bIns="0" rIns="0">
            <a:spAutoFit/>
          </a:bodyPr>
          <a:lstStyle/>
          <a:p>
            <a:pPr algn="l">
              <a:lnSpc>
                <a:spcPts val="1902"/>
              </a:lnSpc>
            </a:pPr>
            <a:r>
              <a:rPr lang="en-US" sz="3119">
                <a:solidFill>
                  <a:srgbClr val="FFFFFF"/>
                </a:solidFill>
                <a:latin typeface="RQND Pro UltraWide"/>
                <a:ea typeface="RQND Pro UltraWide"/>
                <a:cs typeface="RQND Pro UltraWide"/>
                <a:sym typeface="RQND Pro UltraWide"/>
              </a:rPr>
              <a:t>Borcelle</a:t>
            </a:r>
          </a:p>
        </p:txBody>
      </p:sp>
      <p:sp>
        <p:nvSpPr>
          <p:cNvPr name="TextBox 20" id="20"/>
          <p:cNvSpPr txBox="true"/>
          <p:nvPr/>
        </p:nvSpPr>
        <p:spPr>
          <a:xfrm rot="0">
            <a:off x="6827061" y="1312878"/>
            <a:ext cx="2689385" cy="743016"/>
          </a:xfrm>
          <a:prstGeom prst="rect">
            <a:avLst/>
          </a:prstGeom>
        </p:spPr>
        <p:txBody>
          <a:bodyPr anchor="t" rtlCol="false" tIns="0" lIns="0" bIns="0" rIns="0">
            <a:spAutoFit/>
          </a:bodyPr>
          <a:lstStyle/>
          <a:p>
            <a:pPr algn="ctr">
              <a:lnSpc>
                <a:spcPts val="2879"/>
              </a:lnSpc>
            </a:pPr>
            <a:r>
              <a:rPr lang="en-US" sz="2399">
                <a:solidFill>
                  <a:srgbClr val="FFFFFF"/>
                </a:solidFill>
                <a:latin typeface="Poppins"/>
                <a:ea typeface="Poppins"/>
                <a:cs typeface="Poppins"/>
                <a:sym typeface="Poppins"/>
              </a:rPr>
              <a:t>Our Game Portfolio</a:t>
            </a:r>
          </a:p>
        </p:txBody>
      </p:sp>
      <p:sp>
        <p:nvSpPr>
          <p:cNvPr name="TextBox 21" id="21"/>
          <p:cNvSpPr txBox="true"/>
          <p:nvPr/>
        </p:nvSpPr>
        <p:spPr>
          <a:xfrm rot="0">
            <a:off x="1028700" y="7639265"/>
            <a:ext cx="3850111" cy="381033"/>
          </a:xfrm>
          <a:prstGeom prst="rect">
            <a:avLst/>
          </a:prstGeom>
        </p:spPr>
        <p:txBody>
          <a:bodyPr anchor="t" rtlCol="false" tIns="0" lIns="0" bIns="0" rIns="0">
            <a:spAutoFit/>
          </a:bodyPr>
          <a:lstStyle/>
          <a:p>
            <a:pPr algn="l">
              <a:lnSpc>
                <a:spcPts val="2879"/>
              </a:lnSpc>
            </a:pPr>
            <a:r>
              <a:rPr lang="en-US" sz="2400">
                <a:solidFill>
                  <a:srgbClr val="FFFFFF"/>
                </a:solidFill>
                <a:latin typeface="Poppins"/>
                <a:ea typeface="Poppins"/>
                <a:cs typeface="Poppins"/>
                <a:sym typeface="Poppins"/>
              </a:rPr>
              <a:t>Shadow Realm</a:t>
            </a:r>
          </a:p>
        </p:txBody>
      </p:sp>
      <p:sp>
        <p:nvSpPr>
          <p:cNvPr name="TextBox 22" id="22"/>
          <p:cNvSpPr txBox="true"/>
          <p:nvPr/>
        </p:nvSpPr>
        <p:spPr>
          <a:xfrm rot="0">
            <a:off x="1028700" y="8401182"/>
            <a:ext cx="3850111" cy="857118"/>
          </a:xfrm>
          <a:prstGeom prst="rect">
            <a:avLst/>
          </a:prstGeom>
        </p:spPr>
        <p:txBody>
          <a:bodyPr anchor="t" rtlCol="false" tIns="0" lIns="0" bIns="0" rIns="0">
            <a:spAutoFit/>
          </a:bodyPr>
          <a:lstStyle/>
          <a:p>
            <a:pPr algn="l">
              <a:lnSpc>
                <a:spcPts val="1679"/>
              </a:lnSpc>
            </a:pPr>
            <a:r>
              <a:rPr lang="en-US" sz="1399">
                <a:solidFill>
                  <a:srgbClr val="FFFFFF"/>
                </a:solidFill>
                <a:latin typeface="Poppins"/>
                <a:ea typeface="Poppins"/>
                <a:cs typeface="Poppins"/>
                <a:sym typeface="Poppins"/>
              </a:rPr>
              <a:t>A dark fantasy action RPG featuring deep lore, engaging combat, and a richly detailed world that evolves based on player choices.</a:t>
            </a:r>
          </a:p>
        </p:txBody>
      </p:sp>
      <p:sp>
        <p:nvSpPr>
          <p:cNvPr name="TextBox 23" id="23"/>
          <p:cNvSpPr txBox="true"/>
          <p:nvPr/>
        </p:nvSpPr>
        <p:spPr>
          <a:xfrm rot="0">
            <a:off x="6447228" y="7639265"/>
            <a:ext cx="3850111" cy="381033"/>
          </a:xfrm>
          <a:prstGeom prst="rect">
            <a:avLst/>
          </a:prstGeom>
        </p:spPr>
        <p:txBody>
          <a:bodyPr anchor="t" rtlCol="false" tIns="0" lIns="0" bIns="0" rIns="0">
            <a:spAutoFit/>
          </a:bodyPr>
          <a:lstStyle/>
          <a:p>
            <a:pPr algn="l">
              <a:lnSpc>
                <a:spcPts val="2879"/>
              </a:lnSpc>
            </a:pPr>
            <a:r>
              <a:rPr lang="en-US" sz="2400">
                <a:solidFill>
                  <a:srgbClr val="FFFFFF"/>
                </a:solidFill>
                <a:latin typeface="Poppins"/>
                <a:ea typeface="Poppins"/>
                <a:cs typeface="Poppins"/>
                <a:sym typeface="Poppins"/>
              </a:rPr>
              <a:t>Neon Drift</a:t>
            </a:r>
          </a:p>
        </p:txBody>
      </p:sp>
      <p:sp>
        <p:nvSpPr>
          <p:cNvPr name="TextBox 24" id="24"/>
          <p:cNvSpPr txBox="true"/>
          <p:nvPr/>
        </p:nvSpPr>
        <p:spPr>
          <a:xfrm rot="0">
            <a:off x="6447228" y="8401182"/>
            <a:ext cx="3850111" cy="857118"/>
          </a:xfrm>
          <a:prstGeom prst="rect">
            <a:avLst/>
          </a:prstGeom>
        </p:spPr>
        <p:txBody>
          <a:bodyPr anchor="t" rtlCol="false" tIns="0" lIns="0" bIns="0" rIns="0">
            <a:spAutoFit/>
          </a:bodyPr>
          <a:lstStyle/>
          <a:p>
            <a:pPr algn="l">
              <a:lnSpc>
                <a:spcPts val="1679"/>
              </a:lnSpc>
            </a:pPr>
            <a:r>
              <a:rPr lang="en-US" sz="1399">
                <a:solidFill>
                  <a:srgbClr val="FFFFFF"/>
                </a:solidFill>
                <a:latin typeface="Poppins"/>
                <a:ea typeface="Poppins"/>
                <a:cs typeface="Poppins"/>
                <a:sym typeface="Poppins"/>
              </a:rPr>
              <a:t>A cyberpunk-inspired racing game with high-speed action, customizable vehicles, and an expansive open-world city full of challenges and secrets to uncover.</a:t>
            </a:r>
          </a:p>
        </p:txBody>
      </p:sp>
      <p:sp>
        <p:nvSpPr>
          <p:cNvPr name="TextBox 25" id="25"/>
          <p:cNvSpPr txBox="true"/>
          <p:nvPr/>
        </p:nvSpPr>
        <p:spPr>
          <a:xfrm rot="0">
            <a:off x="11849100" y="7639265"/>
            <a:ext cx="3850111" cy="381033"/>
          </a:xfrm>
          <a:prstGeom prst="rect">
            <a:avLst/>
          </a:prstGeom>
        </p:spPr>
        <p:txBody>
          <a:bodyPr anchor="t" rtlCol="false" tIns="0" lIns="0" bIns="0" rIns="0">
            <a:spAutoFit/>
          </a:bodyPr>
          <a:lstStyle/>
          <a:p>
            <a:pPr algn="l">
              <a:lnSpc>
                <a:spcPts val="2879"/>
              </a:lnSpc>
            </a:pPr>
            <a:r>
              <a:rPr lang="en-US" sz="2400">
                <a:solidFill>
                  <a:srgbClr val="FFFFFF"/>
                </a:solidFill>
                <a:latin typeface="Poppins"/>
                <a:ea typeface="Poppins"/>
                <a:cs typeface="Poppins"/>
                <a:sym typeface="Poppins"/>
              </a:rPr>
              <a:t>Echoes of Time</a:t>
            </a:r>
          </a:p>
        </p:txBody>
      </p:sp>
      <p:sp>
        <p:nvSpPr>
          <p:cNvPr name="TextBox 26" id="26"/>
          <p:cNvSpPr txBox="true"/>
          <p:nvPr/>
        </p:nvSpPr>
        <p:spPr>
          <a:xfrm rot="0">
            <a:off x="11849100" y="8401182"/>
            <a:ext cx="3850111" cy="857118"/>
          </a:xfrm>
          <a:prstGeom prst="rect">
            <a:avLst/>
          </a:prstGeom>
        </p:spPr>
        <p:txBody>
          <a:bodyPr anchor="t" rtlCol="false" tIns="0" lIns="0" bIns="0" rIns="0">
            <a:spAutoFit/>
          </a:bodyPr>
          <a:lstStyle/>
          <a:p>
            <a:pPr algn="l">
              <a:lnSpc>
                <a:spcPts val="1679"/>
              </a:lnSpc>
            </a:pPr>
            <a:r>
              <a:rPr lang="en-US" sz="1399">
                <a:solidFill>
                  <a:srgbClr val="FFFFFF"/>
                </a:solidFill>
                <a:latin typeface="Poppins"/>
                <a:ea typeface="Poppins"/>
                <a:cs typeface="Poppins"/>
                <a:sym typeface="Poppins"/>
              </a:rPr>
              <a:t>A time-traveling adventure game where players unravel mysteries, solve puzzles, and manipulate time to alter events and shape their own story.</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141414"/>
        </a:solidFill>
      </p:bgPr>
    </p:bg>
    <p:spTree>
      <p:nvGrpSpPr>
        <p:cNvPr id="1" name=""/>
        <p:cNvGrpSpPr/>
        <p:nvPr/>
      </p:nvGrpSpPr>
      <p:grpSpPr>
        <a:xfrm>
          <a:off x="0" y="0"/>
          <a:ext cx="0" cy="0"/>
          <a:chOff x="0" y="0"/>
          <a:chExt cx="0" cy="0"/>
        </a:xfrm>
      </p:grpSpPr>
      <p:sp>
        <p:nvSpPr>
          <p:cNvPr name="Freeform 2" id="2"/>
          <p:cNvSpPr/>
          <p:nvPr/>
        </p:nvSpPr>
        <p:spPr>
          <a:xfrm flipH="false" flipV="false" rot="0">
            <a:off x="9939795" y="-4218117"/>
            <a:ext cx="8436235" cy="8436235"/>
          </a:xfrm>
          <a:custGeom>
            <a:avLst/>
            <a:gdLst/>
            <a:ahLst/>
            <a:cxnLst/>
            <a:rect r="r" b="b" t="t" l="l"/>
            <a:pathLst>
              <a:path h="8436235" w="8436235">
                <a:moveTo>
                  <a:pt x="0" y="0"/>
                </a:moveTo>
                <a:lnTo>
                  <a:pt x="8436235" y="0"/>
                </a:lnTo>
                <a:lnTo>
                  <a:pt x="8436235" y="8436234"/>
                </a:lnTo>
                <a:lnTo>
                  <a:pt x="0" y="84362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502689" y="2641635"/>
            <a:ext cx="8611632" cy="8611632"/>
          </a:xfrm>
          <a:custGeom>
            <a:avLst/>
            <a:gdLst/>
            <a:ahLst/>
            <a:cxnLst/>
            <a:rect r="r" b="b" t="t" l="l"/>
            <a:pathLst>
              <a:path h="8611632" w="8611632">
                <a:moveTo>
                  <a:pt x="0" y="0"/>
                </a:moveTo>
                <a:lnTo>
                  <a:pt x="8611632" y="0"/>
                </a:lnTo>
                <a:lnTo>
                  <a:pt x="8611632" y="8611632"/>
                </a:lnTo>
                <a:lnTo>
                  <a:pt x="0" y="861163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1028700" y="2929268"/>
            <a:ext cx="10585498" cy="2214232"/>
            <a:chOff x="0" y="0"/>
            <a:chExt cx="2319526" cy="485189"/>
          </a:xfrm>
        </p:grpSpPr>
        <p:sp>
          <p:nvSpPr>
            <p:cNvPr name="Freeform 5" id="5"/>
            <p:cNvSpPr/>
            <p:nvPr/>
          </p:nvSpPr>
          <p:spPr>
            <a:xfrm flipH="false" flipV="false" rot="0">
              <a:off x="0" y="0"/>
              <a:ext cx="2319526" cy="485189"/>
            </a:xfrm>
            <a:custGeom>
              <a:avLst/>
              <a:gdLst/>
              <a:ahLst/>
              <a:cxnLst/>
              <a:rect r="r" b="b" t="t" l="l"/>
              <a:pathLst>
                <a:path h="485189" w="2319526">
                  <a:moveTo>
                    <a:pt x="2116326" y="0"/>
                  </a:moveTo>
                  <a:lnTo>
                    <a:pt x="0" y="0"/>
                  </a:lnTo>
                  <a:lnTo>
                    <a:pt x="203200" y="485189"/>
                  </a:lnTo>
                  <a:lnTo>
                    <a:pt x="2319526" y="485189"/>
                  </a:lnTo>
                  <a:lnTo>
                    <a:pt x="2116326" y="0"/>
                  </a:lnTo>
                  <a:close/>
                </a:path>
              </a:pathLst>
            </a:custGeom>
            <a:blipFill>
              <a:blip r:embed="rId4"/>
              <a:stretch>
                <a:fillRect l="0" t="-109255" r="0" b="-109255"/>
              </a:stretch>
            </a:blipFill>
          </p:spPr>
        </p:sp>
      </p:grpSp>
      <p:sp>
        <p:nvSpPr>
          <p:cNvPr name="Freeform 6" id="6"/>
          <p:cNvSpPr/>
          <p:nvPr/>
        </p:nvSpPr>
        <p:spPr>
          <a:xfrm flipH="false" flipV="false" rot="0">
            <a:off x="1028700" y="1028700"/>
            <a:ext cx="320528" cy="320528"/>
          </a:xfrm>
          <a:custGeom>
            <a:avLst/>
            <a:gdLst/>
            <a:ahLst/>
            <a:cxnLst/>
            <a:rect r="r" b="b" t="t" l="l"/>
            <a:pathLst>
              <a:path h="320528" w="320528">
                <a:moveTo>
                  <a:pt x="0" y="0"/>
                </a:moveTo>
                <a:lnTo>
                  <a:pt x="320528" y="0"/>
                </a:lnTo>
                <a:lnTo>
                  <a:pt x="320528" y="320528"/>
                </a:lnTo>
                <a:lnTo>
                  <a:pt x="0" y="32052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7" id="7"/>
          <p:cNvGrpSpPr/>
          <p:nvPr/>
        </p:nvGrpSpPr>
        <p:grpSpPr>
          <a:xfrm rot="0">
            <a:off x="2648797" y="4036384"/>
            <a:ext cx="7345304" cy="842528"/>
            <a:chOff x="0" y="0"/>
            <a:chExt cx="4748352" cy="544650"/>
          </a:xfrm>
        </p:grpSpPr>
        <p:sp>
          <p:nvSpPr>
            <p:cNvPr name="Freeform 8" id="8"/>
            <p:cNvSpPr/>
            <p:nvPr/>
          </p:nvSpPr>
          <p:spPr>
            <a:xfrm flipH="false" flipV="false" rot="0">
              <a:off x="0" y="0"/>
              <a:ext cx="4748352" cy="544650"/>
            </a:xfrm>
            <a:custGeom>
              <a:avLst/>
              <a:gdLst/>
              <a:ahLst/>
              <a:cxnLst/>
              <a:rect r="r" b="b" t="t" l="l"/>
              <a:pathLst>
                <a:path h="544650" w="4748352">
                  <a:moveTo>
                    <a:pt x="4545152" y="0"/>
                  </a:moveTo>
                  <a:lnTo>
                    <a:pt x="0" y="0"/>
                  </a:lnTo>
                  <a:lnTo>
                    <a:pt x="203200" y="544650"/>
                  </a:lnTo>
                  <a:lnTo>
                    <a:pt x="4748352" y="544650"/>
                  </a:lnTo>
                  <a:lnTo>
                    <a:pt x="4545152" y="0"/>
                  </a:lnTo>
                  <a:close/>
                </a:path>
              </a:pathLst>
            </a:custGeom>
            <a:solidFill>
              <a:srgbClr val="141414"/>
            </a:solidFill>
            <a:ln w="9525" cap="sq">
              <a:solidFill>
                <a:srgbClr val="6552FF"/>
              </a:solidFill>
              <a:prstDash val="solid"/>
              <a:miter/>
            </a:ln>
          </p:spPr>
        </p:sp>
        <p:sp>
          <p:nvSpPr>
            <p:cNvPr name="TextBox 9" id="9"/>
            <p:cNvSpPr txBox="true"/>
            <p:nvPr/>
          </p:nvSpPr>
          <p:spPr>
            <a:xfrm>
              <a:off x="101600" y="-47625"/>
              <a:ext cx="4545152" cy="592275"/>
            </a:xfrm>
            <a:prstGeom prst="rect">
              <a:avLst/>
            </a:prstGeom>
          </p:spPr>
          <p:txBody>
            <a:bodyPr anchor="ctr" rtlCol="false" tIns="50800" lIns="50800" bIns="50800" rIns="50800"/>
            <a:lstStyle/>
            <a:p>
              <a:pPr algn="ctr">
                <a:lnSpc>
                  <a:spcPts val="1959"/>
                </a:lnSpc>
              </a:pPr>
            </a:p>
          </p:txBody>
        </p:sp>
      </p:grpSp>
      <p:sp>
        <p:nvSpPr>
          <p:cNvPr name="Freeform 10" id="10"/>
          <p:cNvSpPr/>
          <p:nvPr/>
        </p:nvSpPr>
        <p:spPr>
          <a:xfrm flipH="false" flipV="false" rot="0">
            <a:off x="8983736" y="587204"/>
            <a:ext cx="320528" cy="320528"/>
          </a:xfrm>
          <a:custGeom>
            <a:avLst/>
            <a:gdLst/>
            <a:ahLst/>
            <a:cxnLst/>
            <a:rect r="r" b="b" t="t" l="l"/>
            <a:pathLst>
              <a:path h="320528" w="320528">
                <a:moveTo>
                  <a:pt x="0" y="0"/>
                </a:moveTo>
                <a:lnTo>
                  <a:pt x="320528" y="0"/>
                </a:lnTo>
                <a:lnTo>
                  <a:pt x="320528" y="320528"/>
                </a:lnTo>
                <a:lnTo>
                  <a:pt x="0" y="32052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1" id="11"/>
          <p:cNvSpPr txBox="true"/>
          <p:nvPr/>
        </p:nvSpPr>
        <p:spPr>
          <a:xfrm rot="0">
            <a:off x="14169832" y="1079182"/>
            <a:ext cx="3089468" cy="302783"/>
          </a:xfrm>
          <a:prstGeom prst="rect">
            <a:avLst/>
          </a:prstGeom>
        </p:spPr>
        <p:txBody>
          <a:bodyPr anchor="t" rtlCol="false" tIns="0" lIns="0" bIns="0" rIns="0">
            <a:spAutoFit/>
          </a:bodyPr>
          <a:lstStyle/>
          <a:p>
            <a:pPr algn="l">
              <a:lnSpc>
                <a:spcPts val="1902"/>
              </a:lnSpc>
            </a:pPr>
            <a:r>
              <a:rPr lang="en-US" sz="3119">
                <a:solidFill>
                  <a:srgbClr val="FFFFFF"/>
                </a:solidFill>
                <a:latin typeface="RQND Pro UltraWide"/>
                <a:ea typeface="RQND Pro UltraWide"/>
                <a:cs typeface="RQND Pro UltraWide"/>
                <a:sym typeface="RQND Pro UltraWide"/>
              </a:rPr>
              <a:t>Borcelle</a:t>
            </a:r>
          </a:p>
        </p:txBody>
      </p:sp>
      <p:sp>
        <p:nvSpPr>
          <p:cNvPr name="Freeform 12" id="12"/>
          <p:cNvSpPr/>
          <p:nvPr/>
        </p:nvSpPr>
        <p:spPr>
          <a:xfrm flipH="false" flipV="false" rot="0">
            <a:off x="16938772" y="1028725"/>
            <a:ext cx="320528" cy="320528"/>
          </a:xfrm>
          <a:custGeom>
            <a:avLst/>
            <a:gdLst/>
            <a:ahLst/>
            <a:cxnLst/>
            <a:rect r="r" b="b" t="t" l="l"/>
            <a:pathLst>
              <a:path h="320528" w="320528">
                <a:moveTo>
                  <a:pt x="0" y="0"/>
                </a:moveTo>
                <a:lnTo>
                  <a:pt x="320528" y="0"/>
                </a:lnTo>
                <a:lnTo>
                  <a:pt x="320528" y="320528"/>
                </a:lnTo>
                <a:lnTo>
                  <a:pt x="0" y="32052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3" id="13"/>
          <p:cNvGrpSpPr/>
          <p:nvPr/>
        </p:nvGrpSpPr>
        <p:grpSpPr>
          <a:xfrm rot="0">
            <a:off x="12585748" y="2929268"/>
            <a:ext cx="7370116" cy="6329032"/>
            <a:chOff x="0" y="0"/>
            <a:chExt cx="972946" cy="835510"/>
          </a:xfrm>
        </p:grpSpPr>
        <p:sp>
          <p:nvSpPr>
            <p:cNvPr name="Freeform 14" id="14"/>
            <p:cNvSpPr/>
            <p:nvPr/>
          </p:nvSpPr>
          <p:spPr>
            <a:xfrm flipH="false" flipV="false" rot="0">
              <a:off x="0" y="0"/>
              <a:ext cx="972946" cy="835510"/>
            </a:xfrm>
            <a:custGeom>
              <a:avLst/>
              <a:gdLst/>
              <a:ahLst/>
              <a:cxnLst/>
              <a:rect r="r" b="b" t="t" l="l"/>
              <a:pathLst>
                <a:path h="835510" w="972946">
                  <a:moveTo>
                    <a:pt x="203200" y="0"/>
                  </a:moveTo>
                  <a:lnTo>
                    <a:pt x="972946" y="0"/>
                  </a:lnTo>
                  <a:lnTo>
                    <a:pt x="769746" y="835510"/>
                  </a:lnTo>
                  <a:lnTo>
                    <a:pt x="0" y="835510"/>
                  </a:lnTo>
                  <a:lnTo>
                    <a:pt x="203200" y="0"/>
                  </a:lnTo>
                  <a:close/>
                </a:path>
              </a:pathLst>
            </a:custGeom>
            <a:blipFill>
              <a:blip r:embed="rId7"/>
              <a:stretch>
                <a:fillRect l="-14445" t="0" r="-14445" b="0"/>
              </a:stretch>
            </a:blipFill>
          </p:spPr>
        </p:sp>
      </p:grpSp>
      <p:sp>
        <p:nvSpPr>
          <p:cNvPr name="TextBox 15" id="15"/>
          <p:cNvSpPr txBox="true"/>
          <p:nvPr/>
        </p:nvSpPr>
        <p:spPr>
          <a:xfrm rot="0">
            <a:off x="1028700" y="7517289"/>
            <a:ext cx="10585498" cy="1892919"/>
          </a:xfrm>
          <a:prstGeom prst="rect">
            <a:avLst/>
          </a:prstGeom>
        </p:spPr>
        <p:txBody>
          <a:bodyPr anchor="t" rtlCol="false" tIns="0" lIns="0" bIns="0" rIns="0">
            <a:spAutoFit/>
          </a:bodyPr>
          <a:lstStyle/>
          <a:p>
            <a:pPr algn="l">
              <a:lnSpc>
                <a:spcPts val="4637"/>
              </a:lnSpc>
            </a:pPr>
            <a:r>
              <a:rPr lang="en-US" sz="7602">
                <a:solidFill>
                  <a:srgbClr val="6552FF"/>
                </a:solidFill>
                <a:latin typeface="RQND Pro UltraWide"/>
                <a:ea typeface="RQND Pro UltraWide"/>
                <a:cs typeface="RQND Pro UltraWide"/>
                <a:sym typeface="RQND Pro UltraWide"/>
              </a:rPr>
              <a:t>Industry Trends &amp; Future of Gaming</a:t>
            </a:r>
          </a:p>
        </p:txBody>
      </p:sp>
      <p:sp>
        <p:nvSpPr>
          <p:cNvPr name="TextBox 16" id="16"/>
          <p:cNvSpPr txBox="true"/>
          <p:nvPr/>
        </p:nvSpPr>
        <p:spPr>
          <a:xfrm rot="0">
            <a:off x="1622165" y="1079563"/>
            <a:ext cx="3623158" cy="302832"/>
          </a:xfrm>
          <a:prstGeom prst="rect">
            <a:avLst/>
          </a:prstGeom>
        </p:spPr>
        <p:txBody>
          <a:bodyPr anchor="t" rtlCol="false" tIns="0" lIns="0" bIns="0" rIns="0">
            <a:spAutoFit/>
          </a:bodyPr>
          <a:lstStyle/>
          <a:p>
            <a:pPr algn="l">
              <a:lnSpc>
                <a:spcPts val="1902"/>
              </a:lnSpc>
            </a:pPr>
            <a:r>
              <a:rPr lang="en-US" sz="3119">
                <a:solidFill>
                  <a:srgbClr val="FFFFFF"/>
                </a:solidFill>
                <a:latin typeface="RQND Pro UltraWide"/>
                <a:ea typeface="RQND Pro UltraWide"/>
                <a:cs typeface="RQND Pro UltraWide"/>
                <a:sym typeface="RQND Pro UltraWide"/>
              </a:rPr>
              <a:t>Borcelle</a:t>
            </a:r>
          </a:p>
        </p:txBody>
      </p:sp>
      <p:sp>
        <p:nvSpPr>
          <p:cNvPr name="TextBox 17" id="17"/>
          <p:cNvSpPr txBox="true"/>
          <p:nvPr/>
        </p:nvSpPr>
        <p:spPr>
          <a:xfrm rot="0">
            <a:off x="3075333" y="4257606"/>
            <a:ext cx="6492233" cy="381033"/>
          </a:xfrm>
          <a:prstGeom prst="rect">
            <a:avLst/>
          </a:prstGeom>
        </p:spPr>
        <p:txBody>
          <a:bodyPr anchor="t" rtlCol="false" tIns="0" lIns="0" bIns="0" rIns="0">
            <a:spAutoFit/>
          </a:bodyPr>
          <a:lstStyle/>
          <a:p>
            <a:pPr algn="ctr">
              <a:lnSpc>
                <a:spcPts val="2879"/>
              </a:lnSpc>
            </a:pPr>
            <a:r>
              <a:rPr lang="en-US" sz="2399">
                <a:solidFill>
                  <a:srgbClr val="FFFFFF"/>
                </a:solidFill>
                <a:latin typeface="Poppins"/>
                <a:ea typeface="Poppins"/>
                <a:cs typeface="Poppins"/>
                <a:sym typeface="Poppins"/>
              </a:rPr>
              <a:t>The Future of Gaming</a:t>
            </a:r>
          </a:p>
        </p:txBody>
      </p:sp>
      <p:sp>
        <p:nvSpPr>
          <p:cNvPr name="TextBox 18" id="18"/>
          <p:cNvSpPr txBox="true"/>
          <p:nvPr/>
        </p:nvSpPr>
        <p:spPr>
          <a:xfrm rot="0">
            <a:off x="6763820" y="5671299"/>
            <a:ext cx="4760360" cy="1276152"/>
          </a:xfrm>
          <a:prstGeom prst="rect">
            <a:avLst/>
          </a:prstGeom>
        </p:spPr>
        <p:txBody>
          <a:bodyPr anchor="t" rtlCol="false" tIns="0" lIns="0" bIns="0" rIns="0">
            <a:spAutoFit/>
          </a:bodyPr>
          <a:lstStyle/>
          <a:p>
            <a:pPr algn="l">
              <a:lnSpc>
                <a:spcPts val="1679"/>
              </a:lnSpc>
            </a:pPr>
            <a:r>
              <a:rPr lang="en-US" sz="1399">
                <a:solidFill>
                  <a:srgbClr val="FFFFFF"/>
                </a:solidFill>
                <a:latin typeface="Poppins"/>
                <a:ea typeface="Poppins"/>
                <a:cs typeface="Poppins"/>
                <a:sym typeface="Poppins"/>
              </a:rPr>
              <a:t>As technology progresses, we foresee more immersive, interactive, and socially connected games. The rise of metaverse gaming and cross-platform compatibility will shape the industry’s future, allowing players to seamlessly engage across different devices and ecosystems.</a:t>
            </a:r>
          </a:p>
        </p:txBody>
      </p:sp>
      <p:sp>
        <p:nvSpPr>
          <p:cNvPr name="TextBox 19" id="19"/>
          <p:cNvSpPr txBox="true"/>
          <p:nvPr/>
        </p:nvSpPr>
        <p:spPr>
          <a:xfrm rot="0">
            <a:off x="7332421" y="1079182"/>
            <a:ext cx="3623158" cy="300420"/>
          </a:xfrm>
          <a:prstGeom prst="rect">
            <a:avLst/>
          </a:prstGeom>
        </p:spPr>
        <p:txBody>
          <a:bodyPr anchor="t" rtlCol="false" tIns="0" lIns="0" bIns="0" rIns="0">
            <a:spAutoFit/>
          </a:bodyPr>
          <a:lstStyle/>
          <a:p>
            <a:pPr algn="ctr">
              <a:lnSpc>
                <a:spcPts val="1902"/>
              </a:lnSpc>
            </a:pPr>
            <a:r>
              <a:rPr lang="en-US" sz="3119">
                <a:solidFill>
                  <a:srgbClr val="FFFFFF"/>
                </a:solidFill>
                <a:latin typeface="RQND Pro UltraWide"/>
                <a:ea typeface="RQND Pro UltraWide"/>
                <a:cs typeface="RQND Pro UltraWide"/>
                <a:sym typeface="RQND Pro UltraWide"/>
              </a:rPr>
              <a:t>Borcelle</a:t>
            </a:r>
          </a:p>
        </p:txBody>
      </p:sp>
      <p:sp>
        <p:nvSpPr>
          <p:cNvPr name="TextBox 20" id="20"/>
          <p:cNvSpPr txBox="true"/>
          <p:nvPr/>
        </p:nvSpPr>
        <p:spPr>
          <a:xfrm rot="0">
            <a:off x="1028700" y="5671299"/>
            <a:ext cx="4760360" cy="1276152"/>
          </a:xfrm>
          <a:prstGeom prst="rect">
            <a:avLst/>
          </a:prstGeom>
        </p:spPr>
        <p:txBody>
          <a:bodyPr anchor="t" rtlCol="false" tIns="0" lIns="0" bIns="0" rIns="0">
            <a:spAutoFit/>
          </a:bodyPr>
          <a:lstStyle/>
          <a:p>
            <a:pPr algn="l">
              <a:lnSpc>
                <a:spcPts val="1679"/>
              </a:lnSpc>
            </a:pPr>
            <a:r>
              <a:rPr lang="en-US" sz="1399">
                <a:solidFill>
                  <a:srgbClr val="FFFFFF"/>
                </a:solidFill>
                <a:latin typeface="Poppins"/>
                <a:ea typeface="Poppins"/>
                <a:cs typeface="Poppins"/>
                <a:sym typeface="Poppins"/>
              </a:rPr>
              <a:t>The gaming industry is rapidly evolving with advancements in AI, cloud gaming, and virtual reality, transforming how players interact with digital worlds. Emerging trends such as blockchain integration and player-generated content continue to redefine gaming experiences.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141414"/>
        </a:solidFill>
      </p:bgPr>
    </p:bg>
    <p:spTree>
      <p:nvGrpSpPr>
        <p:cNvPr id="1" name=""/>
        <p:cNvGrpSpPr/>
        <p:nvPr/>
      </p:nvGrpSpPr>
      <p:grpSpPr>
        <a:xfrm>
          <a:off x="0" y="0"/>
          <a:ext cx="0" cy="0"/>
          <a:chOff x="0" y="0"/>
          <a:chExt cx="0" cy="0"/>
        </a:xfrm>
      </p:grpSpPr>
      <p:sp>
        <p:nvSpPr>
          <p:cNvPr name="Freeform 2" id="2"/>
          <p:cNvSpPr/>
          <p:nvPr/>
        </p:nvSpPr>
        <p:spPr>
          <a:xfrm flipH="false" flipV="false" rot="0">
            <a:off x="9939795" y="-4218117"/>
            <a:ext cx="8436235" cy="8436235"/>
          </a:xfrm>
          <a:custGeom>
            <a:avLst/>
            <a:gdLst/>
            <a:ahLst/>
            <a:cxnLst/>
            <a:rect r="r" b="b" t="t" l="l"/>
            <a:pathLst>
              <a:path h="8436235" w="8436235">
                <a:moveTo>
                  <a:pt x="0" y="0"/>
                </a:moveTo>
                <a:lnTo>
                  <a:pt x="8436235" y="0"/>
                </a:lnTo>
                <a:lnTo>
                  <a:pt x="8436235" y="8436234"/>
                </a:lnTo>
                <a:lnTo>
                  <a:pt x="0" y="84362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502689" y="2641635"/>
            <a:ext cx="8611632" cy="8611632"/>
          </a:xfrm>
          <a:custGeom>
            <a:avLst/>
            <a:gdLst/>
            <a:ahLst/>
            <a:cxnLst/>
            <a:rect r="r" b="b" t="t" l="l"/>
            <a:pathLst>
              <a:path h="8611632" w="8611632">
                <a:moveTo>
                  <a:pt x="0" y="0"/>
                </a:moveTo>
                <a:lnTo>
                  <a:pt x="8611632" y="0"/>
                </a:lnTo>
                <a:lnTo>
                  <a:pt x="8611632" y="8611632"/>
                </a:lnTo>
                <a:lnTo>
                  <a:pt x="0" y="861163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3503168" y="2428215"/>
            <a:ext cx="11281663" cy="1689207"/>
          </a:xfrm>
          <a:prstGeom prst="rect">
            <a:avLst/>
          </a:prstGeom>
        </p:spPr>
        <p:txBody>
          <a:bodyPr anchor="t" rtlCol="false" tIns="0" lIns="0" bIns="0" rIns="0">
            <a:spAutoFit/>
          </a:bodyPr>
          <a:lstStyle/>
          <a:p>
            <a:pPr algn="ctr">
              <a:lnSpc>
                <a:spcPts val="5998"/>
              </a:lnSpc>
            </a:pPr>
            <a:r>
              <a:rPr lang="en-US" sz="9833">
                <a:solidFill>
                  <a:srgbClr val="6552FF"/>
                </a:solidFill>
                <a:latin typeface="RQND Pro UltraWide"/>
                <a:ea typeface="RQND Pro UltraWide"/>
                <a:cs typeface="RQND Pro UltraWide"/>
                <a:sym typeface="RQND Pro UltraWide"/>
              </a:rPr>
              <a:t>Meet Our Team</a:t>
            </a:r>
          </a:p>
        </p:txBody>
      </p:sp>
      <p:sp>
        <p:nvSpPr>
          <p:cNvPr name="TextBox 5" id="5"/>
          <p:cNvSpPr txBox="true"/>
          <p:nvPr/>
        </p:nvSpPr>
        <p:spPr>
          <a:xfrm rot="0">
            <a:off x="1941079" y="8820216"/>
            <a:ext cx="2780762" cy="228567"/>
          </a:xfrm>
          <a:prstGeom prst="rect">
            <a:avLst/>
          </a:prstGeom>
        </p:spPr>
        <p:txBody>
          <a:bodyPr anchor="t" rtlCol="false" tIns="0" lIns="0" bIns="0" rIns="0">
            <a:spAutoFit/>
          </a:bodyPr>
          <a:lstStyle/>
          <a:p>
            <a:pPr algn="l">
              <a:lnSpc>
                <a:spcPts val="1679"/>
              </a:lnSpc>
            </a:pPr>
            <a:r>
              <a:rPr lang="en-US" sz="1399">
                <a:solidFill>
                  <a:srgbClr val="FFFFFF"/>
                </a:solidFill>
                <a:latin typeface="Poppins"/>
                <a:ea typeface="Poppins"/>
                <a:cs typeface="Poppins"/>
                <a:sym typeface="Poppins"/>
              </a:rPr>
              <a:t>CEO &amp; Creative Director</a:t>
            </a:r>
          </a:p>
        </p:txBody>
      </p:sp>
      <p:sp>
        <p:nvSpPr>
          <p:cNvPr name="Freeform 6" id="6"/>
          <p:cNvSpPr/>
          <p:nvPr/>
        </p:nvSpPr>
        <p:spPr>
          <a:xfrm flipH="false" flipV="false" rot="0">
            <a:off x="8983736" y="587204"/>
            <a:ext cx="320528" cy="320528"/>
          </a:xfrm>
          <a:custGeom>
            <a:avLst/>
            <a:gdLst/>
            <a:ahLst/>
            <a:cxnLst/>
            <a:rect r="r" b="b" t="t" l="l"/>
            <a:pathLst>
              <a:path h="320528" w="320528">
                <a:moveTo>
                  <a:pt x="0" y="0"/>
                </a:moveTo>
                <a:lnTo>
                  <a:pt x="320528" y="0"/>
                </a:lnTo>
                <a:lnTo>
                  <a:pt x="320528" y="320528"/>
                </a:lnTo>
                <a:lnTo>
                  <a:pt x="0" y="32052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7" id="7"/>
          <p:cNvSpPr txBox="true"/>
          <p:nvPr/>
        </p:nvSpPr>
        <p:spPr>
          <a:xfrm rot="0">
            <a:off x="7332421" y="1079182"/>
            <a:ext cx="3623158" cy="300420"/>
          </a:xfrm>
          <a:prstGeom prst="rect">
            <a:avLst/>
          </a:prstGeom>
        </p:spPr>
        <p:txBody>
          <a:bodyPr anchor="t" rtlCol="false" tIns="0" lIns="0" bIns="0" rIns="0">
            <a:spAutoFit/>
          </a:bodyPr>
          <a:lstStyle/>
          <a:p>
            <a:pPr algn="ctr">
              <a:lnSpc>
                <a:spcPts val="1902"/>
              </a:lnSpc>
            </a:pPr>
            <a:r>
              <a:rPr lang="en-US" sz="3119">
                <a:solidFill>
                  <a:srgbClr val="FFFFFF"/>
                </a:solidFill>
                <a:latin typeface="RQND Pro UltraWide"/>
                <a:ea typeface="RQND Pro UltraWide"/>
                <a:cs typeface="RQND Pro UltraWide"/>
                <a:sym typeface="RQND Pro UltraWide"/>
              </a:rPr>
              <a:t>Borcelle</a:t>
            </a:r>
          </a:p>
        </p:txBody>
      </p:sp>
      <p:grpSp>
        <p:nvGrpSpPr>
          <p:cNvPr name="Group 8" id="8"/>
          <p:cNvGrpSpPr/>
          <p:nvPr/>
        </p:nvGrpSpPr>
        <p:grpSpPr>
          <a:xfrm rot="0">
            <a:off x="5175789" y="5085454"/>
            <a:ext cx="3741237" cy="2805928"/>
            <a:chOff x="0" y="0"/>
            <a:chExt cx="812800" cy="609600"/>
          </a:xfrm>
        </p:grpSpPr>
        <p:sp>
          <p:nvSpPr>
            <p:cNvPr name="Freeform 9" id="9"/>
            <p:cNvSpPr/>
            <p:nvPr/>
          </p:nvSpPr>
          <p:spPr>
            <a:xfrm flipH="false" flipV="false" rot="0">
              <a:off x="0" y="0"/>
              <a:ext cx="812800" cy="609600"/>
            </a:xfrm>
            <a:custGeom>
              <a:avLst/>
              <a:gdLst/>
              <a:ahLst/>
              <a:cxnLst/>
              <a:rect r="r" b="b" t="t" l="l"/>
              <a:pathLst>
                <a:path h="609600" w="812800">
                  <a:moveTo>
                    <a:pt x="609600" y="0"/>
                  </a:moveTo>
                  <a:lnTo>
                    <a:pt x="0" y="0"/>
                  </a:lnTo>
                  <a:lnTo>
                    <a:pt x="203200" y="609600"/>
                  </a:lnTo>
                  <a:lnTo>
                    <a:pt x="812800" y="609600"/>
                  </a:lnTo>
                  <a:lnTo>
                    <a:pt x="609600" y="0"/>
                  </a:lnTo>
                  <a:close/>
                </a:path>
              </a:pathLst>
            </a:custGeom>
            <a:blipFill>
              <a:blip r:embed="rId6"/>
              <a:stretch>
                <a:fillRect l="-12570" t="0" r="0" b="0"/>
              </a:stretch>
            </a:blipFill>
          </p:spPr>
        </p:sp>
      </p:grpSp>
      <p:grpSp>
        <p:nvGrpSpPr>
          <p:cNvPr name="Group 10" id="10"/>
          <p:cNvGrpSpPr/>
          <p:nvPr/>
        </p:nvGrpSpPr>
        <p:grpSpPr>
          <a:xfrm rot="0">
            <a:off x="980604" y="5085454"/>
            <a:ext cx="3741237" cy="2805928"/>
            <a:chOff x="0" y="0"/>
            <a:chExt cx="812800" cy="609600"/>
          </a:xfrm>
        </p:grpSpPr>
        <p:sp>
          <p:nvSpPr>
            <p:cNvPr name="Freeform 11" id="11"/>
            <p:cNvSpPr/>
            <p:nvPr/>
          </p:nvSpPr>
          <p:spPr>
            <a:xfrm flipH="true" flipV="false" rot="0">
              <a:off x="0" y="0"/>
              <a:ext cx="812800" cy="609600"/>
            </a:xfrm>
            <a:custGeom>
              <a:avLst/>
              <a:gdLst/>
              <a:ahLst/>
              <a:cxnLst/>
              <a:rect r="r" b="b" t="t" l="l"/>
              <a:pathLst>
                <a:path h="609600" w="812800">
                  <a:moveTo>
                    <a:pt x="203200" y="0"/>
                  </a:moveTo>
                  <a:lnTo>
                    <a:pt x="812800" y="0"/>
                  </a:lnTo>
                  <a:lnTo>
                    <a:pt x="609600" y="609600"/>
                  </a:lnTo>
                  <a:lnTo>
                    <a:pt x="0" y="609600"/>
                  </a:lnTo>
                  <a:lnTo>
                    <a:pt x="203200" y="0"/>
                  </a:lnTo>
                  <a:close/>
                </a:path>
              </a:pathLst>
            </a:custGeom>
            <a:blipFill>
              <a:blip r:embed="rId7"/>
              <a:stretch>
                <a:fillRect l="-6285" t="0" r="-6285" b="0"/>
              </a:stretch>
            </a:blipFill>
          </p:spPr>
        </p:sp>
      </p:grpSp>
      <p:grpSp>
        <p:nvGrpSpPr>
          <p:cNvPr name="Group 12" id="12"/>
          <p:cNvGrpSpPr/>
          <p:nvPr/>
        </p:nvGrpSpPr>
        <p:grpSpPr>
          <a:xfrm rot="0">
            <a:off x="13566159" y="5085454"/>
            <a:ext cx="3741237" cy="2805928"/>
            <a:chOff x="0" y="0"/>
            <a:chExt cx="812800" cy="609600"/>
          </a:xfrm>
        </p:grpSpPr>
        <p:sp>
          <p:nvSpPr>
            <p:cNvPr name="Freeform 13" id="13"/>
            <p:cNvSpPr/>
            <p:nvPr/>
          </p:nvSpPr>
          <p:spPr>
            <a:xfrm flipH="true" flipV="false" rot="0">
              <a:off x="0" y="0"/>
              <a:ext cx="812800" cy="609600"/>
            </a:xfrm>
            <a:custGeom>
              <a:avLst/>
              <a:gdLst/>
              <a:ahLst/>
              <a:cxnLst/>
              <a:rect r="r" b="b" t="t" l="l"/>
              <a:pathLst>
                <a:path h="609600" w="812800">
                  <a:moveTo>
                    <a:pt x="609600" y="0"/>
                  </a:moveTo>
                  <a:lnTo>
                    <a:pt x="0" y="0"/>
                  </a:lnTo>
                  <a:lnTo>
                    <a:pt x="203200" y="609600"/>
                  </a:lnTo>
                  <a:lnTo>
                    <a:pt x="812800" y="609600"/>
                  </a:lnTo>
                  <a:lnTo>
                    <a:pt x="609600" y="0"/>
                  </a:lnTo>
                  <a:close/>
                </a:path>
              </a:pathLst>
            </a:custGeom>
            <a:blipFill>
              <a:blip r:embed="rId8"/>
              <a:stretch>
                <a:fillRect l="0" t="0" r="-33333" b="0"/>
              </a:stretch>
            </a:blipFill>
          </p:spPr>
        </p:sp>
      </p:grpSp>
      <p:grpSp>
        <p:nvGrpSpPr>
          <p:cNvPr name="Group 14" id="14"/>
          <p:cNvGrpSpPr/>
          <p:nvPr/>
        </p:nvGrpSpPr>
        <p:grpSpPr>
          <a:xfrm rot="0">
            <a:off x="9370974" y="5085454"/>
            <a:ext cx="3741237" cy="2805928"/>
            <a:chOff x="0" y="0"/>
            <a:chExt cx="812800" cy="609600"/>
          </a:xfrm>
        </p:grpSpPr>
        <p:sp>
          <p:nvSpPr>
            <p:cNvPr name="Freeform 15" id="15"/>
            <p:cNvSpPr/>
            <p:nvPr/>
          </p:nvSpPr>
          <p:spPr>
            <a:xfrm flipH="false" flipV="false" rot="0">
              <a:off x="0" y="0"/>
              <a:ext cx="812800" cy="609600"/>
            </a:xfrm>
            <a:custGeom>
              <a:avLst/>
              <a:gdLst/>
              <a:ahLst/>
              <a:cxnLst/>
              <a:rect r="r" b="b" t="t" l="l"/>
              <a:pathLst>
                <a:path h="609600" w="812800">
                  <a:moveTo>
                    <a:pt x="203200" y="0"/>
                  </a:moveTo>
                  <a:lnTo>
                    <a:pt x="812800" y="0"/>
                  </a:lnTo>
                  <a:lnTo>
                    <a:pt x="609600" y="609600"/>
                  </a:lnTo>
                  <a:lnTo>
                    <a:pt x="0" y="609600"/>
                  </a:lnTo>
                  <a:lnTo>
                    <a:pt x="203200" y="0"/>
                  </a:lnTo>
                  <a:close/>
                </a:path>
              </a:pathLst>
            </a:custGeom>
            <a:blipFill>
              <a:blip r:embed="rId9"/>
              <a:stretch>
                <a:fillRect l="0" t="0" r="0" b="-100125"/>
              </a:stretch>
            </a:blipFill>
          </p:spPr>
        </p:sp>
      </p:grpSp>
      <p:sp>
        <p:nvSpPr>
          <p:cNvPr name="TextBox 16" id="16"/>
          <p:cNvSpPr txBox="true"/>
          <p:nvPr/>
        </p:nvSpPr>
        <p:spPr>
          <a:xfrm rot="0">
            <a:off x="1941079" y="8233259"/>
            <a:ext cx="2780762" cy="381033"/>
          </a:xfrm>
          <a:prstGeom prst="rect">
            <a:avLst/>
          </a:prstGeom>
        </p:spPr>
        <p:txBody>
          <a:bodyPr anchor="t" rtlCol="false" tIns="0" lIns="0" bIns="0" rIns="0">
            <a:spAutoFit/>
          </a:bodyPr>
          <a:lstStyle/>
          <a:p>
            <a:pPr algn="l">
              <a:lnSpc>
                <a:spcPts val="2879"/>
              </a:lnSpc>
            </a:pPr>
            <a:r>
              <a:rPr lang="en-US" sz="2399">
                <a:solidFill>
                  <a:srgbClr val="FFFFFF"/>
                </a:solidFill>
                <a:latin typeface="Poppins"/>
                <a:ea typeface="Poppins"/>
                <a:cs typeface="Poppins"/>
                <a:sym typeface="Poppins"/>
              </a:rPr>
              <a:t>Alfredo Torres</a:t>
            </a:r>
          </a:p>
        </p:txBody>
      </p:sp>
      <p:sp>
        <p:nvSpPr>
          <p:cNvPr name="TextBox 17" id="17"/>
          <p:cNvSpPr txBox="true"/>
          <p:nvPr/>
        </p:nvSpPr>
        <p:spPr>
          <a:xfrm rot="0">
            <a:off x="6136264" y="8820216"/>
            <a:ext cx="2780762" cy="228567"/>
          </a:xfrm>
          <a:prstGeom prst="rect">
            <a:avLst/>
          </a:prstGeom>
        </p:spPr>
        <p:txBody>
          <a:bodyPr anchor="t" rtlCol="false" tIns="0" lIns="0" bIns="0" rIns="0">
            <a:spAutoFit/>
          </a:bodyPr>
          <a:lstStyle/>
          <a:p>
            <a:pPr algn="l">
              <a:lnSpc>
                <a:spcPts val="1679"/>
              </a:lnSpc>
            </a:pPr>
            <a:r>
              <a:rPr lang="en-US" sz="1399">
                <a:solidFill>
                  <a:srgbClr val="FFFFFF"/>
                </a:solidFill>
                <a:latin typeface="Poppins"/>
                <a:ea typeface="Poppins"/>
                <a:cs typeface="Poppins"/>
                <a:sym typeface="Poppins"/>
              </a:rPr>
              <a:t>Lead Developer</a:t>
            </a:r>
          </a:p>
        </p:txBody>
      </p:sp>
      <p:sp>
        <p:nvSpPr>
          <p:cNvPr name="TextBox 18" id="18"/>
          <p:cNvSpPr txBox="true"/>
          <p:nvPr/>
        </p:nvSpPr>
        <p:spPr>
          <a:xfrm rot="0">
            <a:off x="6136264" y="8233259"/>
            <a:ext cx="2780762" cy="381033"/>
          </a:xfrm>
          <a:prstGeom prst="rect">
            <a:avLst/>
          </a:prstGeom>
        </p:spPr>
        <p:txBody>
          <a:bodyPr anchor="t" rtlCol="false" tIns="0" lIns="0" bIns="0" rIns="0">
            <a:spAutoFit/>
          </a:bodyPr>
          <a:lstStyle/>
          <a:p>
            <a:pPr algn="l">
              <a:lnSpc>
                <a:spcPts val="2879"/>
              </a:lnSpc>
            </a:pPr>
            <a:r>
              <a:rPr lang="en-US" sz="2399">
                <a:solidFill>
                  <a:srgbClr val="FFFFFF"/>
                </a:solidFill>
                <a:latin typeface="Poppins"/>
                <a:ea typeface="Poppins"/>
                <a:cs typeface="Poppins"/>
                <a:sym typeface="Poppins"/>
              </a:rPr>
              <a:t>Avery Davis</a:t>
            </a:r>
          </a:p>
        </p:txBody>
      </p:sp>
      <p:sp>
        <p:nvSpPr>
          <p:cNvPr name="TextBox 19" id="19"/>
          <p:cNvSpPr txBox="true"/>
          <p:nvPr/>
        </p:nvSpPr>
        <p:spPr>
          <a:xfrm rot="0">
            <a:off x="9352360" y="8820216"/>
            <a:ext cx="2780762" cy="438084"/>
          </a:xfrm>
          <a:prstGeom prst="rect">
            <a:avLst/>
          </a:prstGeom>
        </p:spPr>
        <p:txBody>
          <a:bodyPr anchor="t" rtlCol="false" tIns="0" lIns="0" bIns="0" rIns="0">
            <a:spAutoFit/>
          </a:bodyPr>
          <a:lstStyle/>
          <a:p>
            <a:pPr algn="r">
              <a:lnSpc>
                <a:spcPts val="1679"/>
              </a:lnSpc>
            </a:pPr>
            <a:r>
              <a:rPr lang="en-US" sz="1399">
                <a:solidFill>
                  <a:srgbClr val="FFFFFF"/>
                </a:solidFill>
                <a:latin typeface="Poppins"/>
                <a:ea typeface="Poppins"/>
                <a:cs typeface="Poppins"/>
                <a:sym typeface="Poppins"/>
              </a:rPr>
              <a:t>Marketing &amp; Community Manager</a:t>
            </a:r>
          </a:p>
        </p:txBody>
      </p:sp>
      <p:sp>
        <p:nvSpPr>
          <p:cNvPr name="TextBox 20" id="20"/>
          <p:cNvSpPr txBox="true"/>
          <p:nvPr/>
        </p:nvSpPr>
        <p:spPr>
          <a:xfrm rot="0">
            <a:off x="9352360" y="8233259"/>
            <a:ext cx="2780762" cy="381033"/>
          </a:xfrm>
          <a:prstGeom prst="rect">
            <a:avLst/>
          </a:prstGeom>
        </p:spPr>
        <p:txBody>
          <a:bodyPr anchor="t" rtlCol="false" tIns="0" lIns="0" bIns="0" rIns="0">
            <a:spAutoFit/>
          </a:bodyPr>
          <a:lstStyle/>
          <a:p>
            <a:pPr algn="r">
              <a:lnSpc>
                <a:spcPts val="2879"/>
              </a:lnSpc>
            </a:pPr>
            <a:r>
              <a:rPr lang="en-US" sz="2399">
                <a:solidFill>
                  <a:srgbClr val="FFFFFF"/>
                </a:solidFill>
                <a:latin typeface="Poppins"/>
                <a:ea typeface="Poppins"/>
                <a:cs typeface="Poppins"/>
                <a:sym typeface="Poppins"/>
              </a:rPr>
              <a:t>Dani Martinez</a:t>
            </a:r>
          </a:p>
        </p:txBody>
      </p:sp>
      <p:sp>
        <p:nvSpPr>
          <p:cNvPr name="TextBox 21" id="21"/>
          <p:cNvSpPr txBox="true"/>
          <p:nvPr/>
        </p:nvSpPr>
        <p:spPr>
          <a:xfrm rot="0">
            <a:off x="13566159" y="8820216"/>
            <a:ext cx="2780762" cy="228567"/>
          </a:xfrm>
          <a:prstGeom prst="rect">
            <a:avLst/>
          </a:prstGeom>
        </p:spPr>
        <p:txBody>
          <a:bodyPr anchor="t" rtlCol="false" tIns="0" lIns="0" bIns="0" rIns="0">
            <a:spAutoFit/>
          </a:bodyPr>
          <a:lstStyle/>
          <a:p>
            <a:pPr algn="r">
              <a:lnSpc>
                <a:spcPts val="1679"/>
              </a:lnSpc>
            </a:pPr>
            <a:r>
              <a:rPr lang="en-US" sz="1399">
                <a:solidFill>
                  <a:srgbClr val="FFFFFF"/>
                </a:solidFill>
                <a:latin typeface="Poppins"/>
                <a:ea typeface="Poppins"/>
                <a:cs typeface="Poppins"/>
                <a:sym typeface="Poppins"/>
              </a:rPr>
              <a:t>Lead Game Artist</a:t>
            </a:r>
          </a:p>
        </p:txBody>
      </p:sp>
      <p:sp>
        <p:nvSpPr>
          <p:cNvPr name="TextBox 22" id="22"/>
          <p:cNvSpPr txBox="true"/>
          <p:nvPr/>
        </p:nvSpPr>
        <p:spPr>
          <a:xfrm rot="0">
            <a:off x="13566159" y="8233259"/>
            <a:ext cx="2780762" cy="381033"/>
          </a:xfrm>
          <a:prstGeom prst="rect">
            <a:avLst/>
          </a:prstGeom>
        </p:spPr>
        <p:txBody>
          <a:bodyPr anchor="t" rtlCol="false" tIns="0" lIns="0" bIns="0" rIns="0">
            <a:spAutoFit/>
          </a:bodyPr>
          <a:lstStyle/>
          <a:p>
            <a:pPr algn="r">
              <a:lnSpc>
                <a:spcPts val="2879"/>
              </a:lnSpc>
            </a:pPr>
            <a:r>
              <a:rPr lang="en-US" sz="2399">
                <a:solidFill>
                  <a:srgbClr val="FFFFFF"/>
                </a:solidFill>
                <a:latin typeface="Poppins"/>
                <a:ea typeface="Poppins"/>
                <a:cs typeface="Poppins"/>
                <a:sym typeface="Poppins"/>
              </a:rPr>
              <a:t>Hannah Morales</a:t>
            </a:r>
          </a:p>
        </p:txBody>
      </p:sp>
      <p:sp>
        <p:nvSpPr>
          <p:cNvPr name="Freeform 23" id="23"/>
          <p:cNvSpPr/>
          <p:nvPr/>
        </p:nvSpPr>
        <p:spPr>
          <a:xfrm flipH="false" flipV="false" rot="0">
            <a:off x="1028700" y="2843873"/>
            <a:ext cx="912379" cy="228095"/>
          </a:xfrm>
          <a:custGeom>
            <a:avLst/>
            <a:gdLst/>
            <a:ahLst/>
            <a:cxnLst/>
            <a:rect r="r" b="b" t="t" l="l"/>
            <a:pathLst>
              <a:path h="228095" w="912379">
                <a:moveTo>
                  <a:pt x="0" y="0"/>
                </a:moveTo>
                <a:lnTo>
                  <a:pt x="912379" y="0"/>
                </a:lnTo>
                <a:lnTo>
                  <a:pt x="912379" y="228095"/>
                </a:lnTo>
                <a:lnTo>
                  <a:pt x="0" y="22809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24" id="24"/>
          <p:cNvSpPr/>
          <p:nvPr/>
        </p:nvSpPr>
        <p:spPr>
          <a:xfrm flipH="false" flipV="false" rot="0">
            <a:off x="16346932" y="2921218"/>
            <a:ext cx="907800" cy="226950"/>
          </a:xfrm>
          <a:custGeom>
            <a:avLst/>
            <a:gdLst/>
            <a:ahLst/>
            <a:cxnLst/>
            <a:rect r="r" b="b" t="t" l="l"/>
            <a:pathLst>
              <a:path h="226950" w="907800">
                <a:moveTo>
                  <a:pt x="0" y="0"/>
                </a:moveTo>
                <a:lnTo>
                  <a:pt x="907800" y="0"/>
                </a:lnTo>
                <a:lnTo>
                  <a:pt x="907800" y="226950"/>
                </a:lnTo>
                <a:lnTo>
                  <a:pt x="0" y="22695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AutoShape 25" id="25"/>
          <p:cNvSpPr/>
          <p:nvPr/>
        </p:nvSpPr>
        <p:spPr>
          <a:xfrm>
            <a:off x="1941079" y="8726779"/>
            <a:ext cx="2780762" cy="0"/>
          </a:xfrm>
          <a:prstGeom prst="line">
            <a:avLst/>
          </a:prstGeom>
          <a:ln cap="flat" w="9525">
            <a:solidFill>
              <a:srgbClr val="6552FF"/>
            </a:solidFill>
            <a:prstDash val="solid"/>
            <a:headEnd type="none" len="sm" w="sm"/>
            <a:tailEnd type="none" len="sm" w="sm"/>
          </a:ln>
        </p:spPr>
      </p:sp>
      <p:sp>
        <p:nvSpPr>
          <p:cNvPr name="AutoShape 26" id="26"/>
          <p:cNvSpPr/>
          <p:nvPr/>
        </p:nvSpPr>
        <p:spPr>
          <a:xfrm>
            <a:off x="6136264" y="8726779"/>
            <a:ext cx="2780762" cy="0"/>
          </a:xfrm>
          <a:prstGeom prst="line">
            <a:avLst/>
          </a:prstGeom>
          <a:ln cap="flat" w="9525">
            <a:solidFill>
              <a:srgbClr val="6552FF"/>
            </a:solidFill>
            <a:prstDash val="solid"/>
            <a:headEnd type="none" len="sm" w="sm"/>
            <a:tailEnd type="none" len="sm" w="sm"/>
          </a:ln>
        </p:spPr>
      </p:sp>
      <p:sp>
        <p:nvSpPr>
          <p:cNvPr name="AutoShape 27" id="27"/>
          <p:cNvSpPr/>
          <p:nvPr/>
        </p:nvSpPr>
        <p:spPr>
          <a:xfrm>
            <a:off x="9370974" y="8726779"/>
            <a:ext cx="2780762" cy="0"/>
          </a:xfrm>
          <a:prstGeom prst="line">
            <a:avLst/>
          </a:prstGeom>
          <a:ln cap="flat" w="9525">
            <a:solidFill>
              <a:srgbClr val="6552FF"/>
            </a:solidFill>
            <a:prstDash val="solid"/>
            <a:headEnd type="none" len="sm" w="sm"/>
            <a:tailEnd type="none" len="sm" w="sm"/>
          </a:ln>
        </p:spPr>
      </p:sp>
      <p:sp>
        <p:nvSpPr>
          <p:cNvPr name="AutoShape 28" id="28"/>
          <p:cNvSpPr/>
          <p:nvPr/>
        </p:nvSpPr>
        <p:spPr>
          <a:xfrm>
            <a:off x="13566170" y="8726779"/>
            <a:ext cx="2780762" cy="0"/>
          </a:xfrm>
          <a:prstGeom prst="line">
            <a:avLst/>
          </a:prstGeom>
          <a:ln cap="flat" w="9525">
            <a:solidFill>
              <a:srgbClr val="6552FF"/>
            </a:solidFill>
            <a:prstDash val="solid"/>
            <a:headEnd type="none" len="sm" w="sm"/>
            <a:tailEnd type="none" len="sm" w="sm"/>
          </a:ln>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141414"/>
        </a:solidFill>
      </p:bgPr>
    </p:bg>
    <p:spTree>
      <p:nvGrpSpPr>
        <p:cNvPr id="1" name=""/>
        <p:cNvGrpSpPr/>
        <p:nvPr/>
      </p:nvGrpSpPr>
      <p:grpSpPr>
        <a:xfrm>
          <a:off x="0" y="0"/>
          <a:ext cx="0" cy="0"/>
          <a:chOff x="0" y="0"/>
          <a:chExt cx="0" cy="0"/>
        </a:xfrm>
      </p:grpSpPr>
      <p:sp>
        <p:nvSpPr>
          <p:cNvPr name="Freeform 2" id="2"/>
          <p:cNvSpPr/>
          <p:nvPr/>
        </p:nvSpPr>
        <p:spPr>
          <a:xfrm flipH="false" flipV="false" rot="0">
            <a:off x="9939795" y="-4218117"/>
            <a:ext cx="8436235" cy="8436235"/>
          </a:xfrm>
          <a:custGeom>
            <a:avLst/>
            <a:gdLst/>
            <a:ahLst/>
            <a:cxnLst/>
            <a:rect r="r" b="b" t="t" l="l"/>
            <a:pathLst>
              <a:path h="8436235" w="8436235">
                <a:moveTo>
                  <a:pt x="0" y="0"/>
                </a:moveTo>
                <a:lnTo>
                  <a:pt x="8436235" y="0"/>
                </a:lnTo>
                <a:lnTo>
                  <a:pt x="8436235" y="8436234"/>
                </a:lnTo>
                <a:lnTo>
                  <a:pt x="0" y="84362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502689" y="2641635"/>
            <a:ext cx="8611632" cy="8611632"/>
          </a:xfrm>
          <a:custGeom>
            <a:avLst/>
            <a:gdLst/>
            <a:ahLst/>
            <a:cxnLst/>
            <a:rect r="r" b="b" t="t" l="l"/>
            <a:pathLst>
              <a:path h="8611632" w="8611632">
                <a:moveTo>
                  <a:pt x="0" y="0"/>
                </a:moveTo>
                <a:lnTo>
                  <a:pt x="8611632" y="0"/>
                </a:lnTo>
                <a:lnTo>
                  <a:pt x="8611632" y="8611632"/>
                </a:lnTo>
                <a:lnTo>
                  <a:pt x="0" y="861163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4" id="4"/>
          <p:cNvSpPr txBox="true"/>
          <p:nvPr/>
        </p:nvSpPr>
        <p:spPr>
          <a:xfrm rot="0">
            <a:off x="1028700" y="1139012"/>
            <a:ext cx="12528253" cy="1695167"/>
          </a:xfrm>
          <a:prstGeom prst="rect">
            <a:avLst/>
          </a:prstGeom>
        </p:spPr>
        <p:txBody>
          <a:bodyPr anchor="t" rtlCol="false" tIns="0" lIns="0" bIns="0" rIns="0">
            <a:spAutoFit/>
          </a:bodyPr>
          <a:lstStyle/>
          <a:p>
            <a:pPr algn="l">
              <a:lnSpc>
                <a:spcPts val="5998"/>
              </a:lnSpc>
            </a:pPr>
            <a:r>
              <a:rPr lang="en-US" sz="9833">
                <a:solidFill>
                  <a:srgbClr val="6552FF"/>
                </a:solidFill>
                <a:latin typeface="RQND Pro UltraWide"/>
                <a:ea typeface="RQND Pro UltraWide"/>
                <a:cs typeface="RQND Pro UltraWide"/>
                <a:sym typeface="RQND Pro UltraWide"/>
              </a:rPr>
              <a:t>Collaboration &amp; Partnerships</a:t>
            </a:r>
          </a:p>
        </p:txBody>
      </p:sp>
      <p:sp>
        <p:nvSpPr>
          <p:cNvPr name="TextBox 5" id="5"/>
          <p:cNvSpPr txBox="true"/>
          <p:nvPr/>
        </p:nvSpPr>
        <p:spPr>
          <a:xfrm rot="0">
            <a:off x="14169832" y="1079182"/>
            <a:ext cx="3089468" cy="302783"/>
          </a:xfrm>
          <a:prstGeom prst="rect">
            <a:avLst/>
          </a:prstGeom>
        </p:spPr>
        <p:txBody>
          <a:bodyPr anchor="t" rtlCol="false" tIns="0" lIns="0" bIns="0" rIns="0">
            <a:spAutoFit/>
          </a:bodyPr>
          <a:lstStyle/>
          <a:p>
            <a:pPr algn="l">
              <a:lnSpc>
                <a:spcPts val="1902"/>
              </a:lnSpc>
            </a:pPr>
            <a:r>
              <a:rPr lang="en-US" sz="3119">
                <a:solidFill>
                  <a:srgbClr val="FFFFFF"/>
                </a:solidFill>
                <a:latin typeface="RQND Pro UltraWide"/>
                <a:ea typeface="RQND Pro UltraWide"/>
                <a:cs typeface="RQND Pro UltraWide"/>
                <a:sym typeface="RQND Pro UltraWide"/>
              </a:rPr>
              <a:t>Borcelle</a:t>
            </a:r>
          </a:p>
        </p:txBody>
      </p:sp>
      <p:sp>
        <p:nvSpPr>
          <p:cNvPr name="Freeform 6" id="6"/>
          <p:cNvSpPr/>
          <p:nvPr/>
        </p:nvSpPr>
        <p:spPr>
          <a:xfrm flipH="false" flipV="false" rot="0">
            <a:off x="16938772" y="1028725"/>
            <a:ext cx="320528" cy="320528"/>
          </a:xfrm>
          <a:custGeom>
            <a:avLst/>
            <a:gdLst/>
            <a:ahLst/>
            <a:cxnLst/>
            <a:rect r="r" b="b" t="t" l="l"/>
            <a:pathLst>
              <a:path h="320528" w="320528">
                <a:moveTo>
                  <a:pt x="0" y="0"/>
                </a:moveTo>
                <a:lnTo>
                  <a:pt x="320528" y="0"/>
                </a:lnTo>
                <a:lnTo>
                  <a:pt x="320528" y="320528"/>
                </a:lnTo>
                <a:lnTo>
                  <a:pt x="0" y="32052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0">
            <a:off x="4649068" y="3938545"/>
            <a:ext cx="8989864" cy="5319755"/>
            <a:chOff x="0" y="0"/>
            <a:chExt cx="1030164" cy="609600"/>
          </a:xfrm>
        </p:grpSpPr>
        <p:sp>
          <p:nvSpPr>
            <p:cNvPr name="Freeform 8" id="8"/>
            <p:cNvSpPr/>
            <p:nvPr/>
          </p:nvSpPr>
          <p:spPr>
            <a:xfrm flipH="false" flipV="false" rot="0">
              <a:off x="0" y="0"/>
              <a:ext cx="1030164" cy="609600"/>
            </a:xfrm>
            <a:custGeom>
              <a:avLst/>
              <a:gdLst/>
              <a:ahLst/>
              <a:cxnLst/>
              <a:rect r="r" b="b" t="t" l="l"/>
              <a:pathLst>
                <a:path h="609600" w="1030164">
                  <a:moveTo>
                    <a:pt x="203200" y="609600"/>
                  </a:moveTo>
                  <a:lnTo>
                    <a:pt x="826964" y="609600"/>
                  </a:lnTo>
                  <a:lnTo>
                    <a:pt x="1030164" y="0"/>
                  </a:lnTo>
                  <a:lnTo>
                    <a:pt x="0" y="0"/>
                  </a:lnTo>
                  <a:lnTo>
                    <a:pt x="203200" y="609600"/>
                  </a:lnTo>
                  <a:close/>
                </a:path>
              </a:pathLst>
            </a:custGeom>
            <a:blipFill>
              <a:blip r:embed="rId6"/>
              <a:stretch>
                <a:fillRect l="0" t="-51798" r="0" b="-148628"/>
              </a:stretch>
            </a:blipFill>
          </p:spPr>
        </p:sp>
      </p:grpSp>
      <p:sp>
        <p:nvSpPr>
          <p:cNvPr name="TextBox 9" id="9"/>
          <p:cNvSpPr txBox="true"/>
          <p:nvPr/>
        </p:nvSpPr>
        <p:spPr>
          <a:xfrm rot="0">
            <a:off x="1028700" y="8191665"/>
            <a:ext cx="3620368" cy="1066635"/>
          </a:xfrm>
          <a:prstGeom prst="rect">
            <a:avLst/>
          </a:prstGeom>
        </p:spPr>
        <p:txBody>
          <a:bodyPr anchor="t" rtlCol="false" tIns="0" lIns="0" bIns="0" rIns="0">
            <a:spAutoFit/>
          </a:bodyPr>
          <a:lstStyle/>
          <a:p>
            <a:pPr algn="l">
              <a:lnSpc>
                <a:spcPts val="1679"/>
              </a:lnSpc>
            </a:pPr>
            <a:r>
              <a:rPr lang="en-US" sz="1399">
                <a:solidFill>
                  <a:srgbClr val="FFFFFF"/>
                </a:solidFill>
                <a:latin typeface="Poppins"/>
                <a:ea typeface="Poppins"/>
                <a:cs typeface="Poppins"/>
                <a:sym typeface="Poppins"/>
              </a:rPr>
              <a:t>Collaborating with tech innovators allows us to integrate cutting-edge tools, enhancing the quality and performance of our games to deliver next-gen experiences.</a:t>
            </a:r>
          </a:p>
        </p:txBody>
      </p:sp>
      <p:sp>
        <p:nvSpPr>
          <p:cNvPr name="TextBox 10" id="10"/>
          <p:cNvSpPr txBox="true"/>
          <p:nvPr/>
        </p:nvSpPr>
        <p:spPr>
          <a:xfrm rot="0">
            <a:off x="1028700" y="6775935"/>
            <a:ext cx="3620368" cy="743016"/>
          </a:xfrm>
          <a:prstGeom prst="rect">
            <a:avLst/>
          </a:prstGeom>
        </p:spPr>
        <p:txBody>
          <a:bodyPr anchor="t" rtlCol="false" tIns="0" lIns="0" bIns="0" rIns="0">
            <a:spAutoFit/>
          </a:bodyPr>
          <a:lstStyle/>
          <a:p>
            <a:pPr algn="l">
              <a:lnSpc>
                <a:spcPts val="2879"/>
              </a:lnSpc>
            </a:pPr>
            <a:r>
              <a:rPr lang="en-US" sz="2399">
                <a:solidFill>
                  <a:srgbClr val="FFFFFF"/>
                </a:solidFill>
                <a:latin typeface="Poppins"/>
                <a:ea typeface="Poppins"/>
                <a:cs typeface="Poppins"/>
                <a:sym typeface="Poppins"/>
              </a:rPr>
              <a:t>Technology Partnerships</a:t>
            </a:r>
          </a:p>
        </p:txBody>
      </p:sp>
      <p:sp>
        <p:nvSpPr>
          <p:cNvPr name="TextBox 11" id="11"/>
          <p:cNvSpPr txBox="true"/>
          <p:nvPr/>
        </p:nvSpPr>
        <p:spPr>
          <a:xfrm rot="0">
            <a:off x="13638932" y="8191665"/>
            <a:ext cx="3620368" cy="857118"/>
          </a:xfrm>
          <a:prstGeom prst="rect">
            <a:avLst/>
          </a:prstGeom>
        </p:spPr>
        <p:txBody>
          <a:bodyPr anchor="t" rtlCol="false" tIns="0" lIns="0" bIns="0" rIns="0">
            <a:spAutoFit/>
          </a:bodyPr>
          <a:lstStyle/>
          <a:p>
            <a:pPr algn="l">
              <a:lnSpc>
                <a:spcPts val="1679"/>
              </a:lnSpc>
            </a:pPr>
            <a:r>
              <a:rPr lang="en-US" sz="1399">
                <a:solidFill>
                  <a:srgbClr val="FFFFFF"/>
                </a:solidFill>
                <a:latin typeface="Poppins"/>
                <a:ea typeface="Poppins"/>
                <a:cs typeface="Poppins"/>
                <a:sym typeface="Poppins"/>
              </a:rPr>
              <a:t>We partner with leading studios, publishers, and platforms to expand our reach, ensuring our games achieve maximum visibility and engagement.</a:t>
            </a:r>
          </a:p>
        </p:txBody>
      </p:sp>
      <p:sp>
        <p:nvSpPr>
          <p:cNvPr name="TextBox 12" id="12"/>
          <p:cNvSpPr txBox="true"/>
          <p:nvPr/>
        </p:nvSpPr>
        <p:spPr>
          <a:xfrm rot="0">
            <a:off x="13638932" y="7137918"/>
            <a:ext cx="3620368" cy="381033"/>
          </a:xfrm>
          <a:prstGeom prst="rect">
            <a:avLst/>
          </a:prstGeom>
        </p:spPr>
        <p:txBody>
          <a:bodyPr anchor="t" rtlCol="false" tIns="0" lIns="0" bIns="0" rIns="0">
            <a:spAutoFit/>
          </a:bodyPr>
          <a:lstStyle/>
          <a:p>
            <a:pPr algn="l">
              <a:lnSpc>
                <a:spcPts val="2879"/>
              </a:lnSpc>
            </a:pPr>
            <a:r>
              <a:rPr lang="en-US" sz="2399">
                <a:solidFill>
                  <a:srgbClr val="FFFFFF"/>
                </a:solidFill>
                <a:latin typeface="Poppins"/>
                <a:ea typeface="Poppins"/>
                <a:cs typeface="Poppins"/>
                <a:sym typeface="Poppins"/>
              </a:rPr>
              <a:t>Industry Collaborations</a:t>
            </a:r>
          </a:p>
        </p:txBody>
      </p:sp>
      <p:sp>
        <p:nvSpPr>
          <p:cNvPr name="AutoShape 13" id="13"/>
          <p:cNvSpPr/>
          <p:nvPr/>
        </p:nvSpPr>
        <p:spPr>
          <a:xfrm>
            <a:off x="1028700" y="7864833"/>
            <a:ext cx="3620368" cy="0"/>
          </a:xfrm>
          <a:prstGeom prst="line">
            <a:avLst/>
          </a:prstGeom>
          <a:ln cap="flat" w="9525">
            <a:solidFill>
              <a:srgbClr val="6552FF"/>
            </a:solidFill>
            <a:prstDash val="solid"/>
            <a:headEnd type="none" len="sm" w="sm"/>
            <a:tailEnd type="none" len="sm" w="sm"/>
          </a:ln>
        </p:spPr>
      </p:sp>
      <p:sp>
        <p:nvSpPr>
          <p:cNvPr name="Freeform 14" id="14"/>
          <p:cNvSpPr/>
          <p:nvPr/>
        </p:nvSpPr>
        <p:spPr>
          <a:xfrm flipH="false" flipV="false" rot="0">
            <a:off x="16656300" y="3938545"/>
            <a:ext cx="603000" cy="150750"/>
          </a:xfrm>
          <a:custGeom>
            <a:avLst/>
            <a:gdLst/>
            <a:ahLst/>
            <a:cxnLst/>
            <a:rect r="r" b="b" t="t" l="l"/>
            <a:pathLst>
              <a:path h="150750" w="603000">
                <a:moveTo>
                  <a:pt x="0" y="0"/>
                </a:moveTo>
                <a:lnTo>
                  <a:pt x="603000" y="0"/>
                </a:lnTo>
                <a:lnTo>
                  <a:pt x="603000" y="150750"/>
                </a:lnTo>
                <a:lnTo>
                  <a:pt x="0" y="15075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AutoShape 15" id="15"/>
          <p:cNvSpPr/>
          <p:nvPr/>
        </p:nvSpPr>
        <p:spPr>
          <a:xfrm>
            <a:off x="13638932" y="7860071"/>
            <a:ext cx="3620368" cy="0"/>
          </a:xfrm>
          <a:prstGeom prst="line">
            <a:avLst/>
          </a:prstGeom>
          <a:ln cap="flat" w="9525">
            <a:solidFill>
              <a:srgbClr val="6552FF"/>
            </a:solidFill>
            <a:prstDash val="solid"/>
            <a:headEnd type="none" len="sm" w="sm"/>
            <a:tailEnd type="none" len="sm" w="sm"/>
          </a:ln>
        </p:spPr>
      </p:sp>
      <p:sp>
        <p:nvSpPr>
          <p:cNvPr name="Freeform 16" id="16"/>
          <p:cNvSpPr/>
          <p:nvPr/>
        </p:nvSpPr>
        <p:spPr>
          <a:xfrm flipH="false" flipV="false" rot="0">
            <a:off x="1028700" y="3938545"/>
            <a:ext cx="603000" cy="150750"/>
          </a:xfrm>
          <a:custGeom>
            <a:avLst/>
            <a:gdLst/>
            <a:ahLst/>
            <a:cxnLst/>
            <a:rect r="r" b="b" t="t" l="l"/>
            <a:pathLst>
              <a:path h="150750" w="603000">
                <a:moveTo>
                  <a:pt x="0" y="0"/>
                </a:moveTo>
                <a:lnTo>
                  <a:pt x="603000" y="0"/>
                </a:lnTo>
                <a:lnTo>
                  <a:pt x="603000" y="150750"/>
                </a:lnTo>
                <a:lnTo>
                  <a:pt x="0" y="15075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141414"/>
        </a:solidFill>
      </p:bgPr>
    </p:bg>
    <p:spTree>
      <p:nvGrpSpPr>
        <p:cNvPr id="1" name=""/>
        <p:cNvGrpSpPr/>
        <p:nvPr/>
      </p:nvGrpSpPr>
      <p:grpSpPr>
        <a:xfrm>
          <a:off x="0" y="0"/>
          <a:ext cx="0" cy="0"/>
          <a:chOff x="0" y="0"/>
          <a:chExt cx="0" cy="0"/>
        </a:xfrm>
      </p:grpSpPr>
      <p:sp>
        <p:nvSpPr>
          <p:cNvPr name="Freeform 2" id="2"/>
          <p:cNvSpPr/>
          <p:nvPr/>
        </p:nvSpPr>
        <p:spPr>
          <a:xfrm flipH="false" flipV="false" rot="0">
            <a:off x="9939795" y="-4218117"/>
            <a:ext cx="8436235" cy="8436235"/>
          </a:xfrm>
          <a:custGeom>
            <a:avLst/>
            <a:gdLst/>
            <a:ahLst/>
            <a:cxnLst/>
            <a:rect r="r" b="b" t="t" l="l"/>
            <a:pathLst>
              <a:path h="8436235" w="8436235">
                <a:moveTo>
                  <a:pt x="0" y="0"/>
                </a:moveTo>
                <a:lnTo>
                  <a:pt x="8436235" y="0"/>
                </a:lnTo>
                <a:lnTo>
                  <a:pt x="8436235" y="8436234"/>
                </a:lnTo>
                <a:lnTo>
                  <a:pt x="0" y="843623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502689" y="2641635"/>
            <a:ext cx="8611632" cy="8611632"/>
          </a:xfrm>
          <a:custGeom>
            <a:avLst/>
            <a:gdLst/>
            <a:ahLst/>
            <a:cxnLst/>
            <a:rect r="r" b="b" t="t" l="l"/>
            <a:pathLst>
              <a:path h="8611632" w="8611632">
                <a:moveTo>
                  <a:pt x="0" y="0"/>
                </a:moveTo>
                <a:lnTo>
                  <a:pt x="8611632" y="0"/>
                </a:lnTo>
                <a:lnTo>
                  <a:pt x="8611632" y="8611632"/>
                </a:lnTo>
                <a:lnTo>
                  <a:pt x="0" y="861163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4" id="4"/>
          <p:cNvGrpSpPr/>
          <p:nvPr/>
        </p:nvGrpSpPr>
        <p:grpSpPr>
          <a:xfrm rot="0">
            <a:off x="1028700" y="5567890"/>
            <a:ext cx="5322906" cy="608818"/>
            <a:chOff x="0" y="0"/>
            <a:chExt cx="3440978" cy="393569"/>
          </a:xfrm>
        </p:grpSpPr>
        <p:sp>
          <p:nvSpPr>
            <p:cNvPr name="Freeform 5" id="5"/>
            <p:cNvSpPr/>
            <p:nvPr/>
          </p:nvSpPr>
          <p:spPr>
            <a:xfrm flipH="false" flipV="false" rot="0">
              <a:off x="0" y="0"/>
              <a:ext cx="3440978" cy="393569"/>
            </a:xfrm>
            <a:custGeom>
              <a:avLst/>
              <a:gdLst/>
              <a:ahLst/>
              <a:cxnLst/>
              <a:rect r="r" b="b" t="t" l="l"/>
              <a:pathLst>
                <a:path h="393569" w="3440978">
                  <a:moveTo>
                    <a:pt x="3237778" y="0"/>
                  </a:moveTo>
                  <a:lnTo>
                    <a:pt x="0" y="0"/>
                  </a:lnTo>
                  <a:lnTo>
                    <a:pt x="203200" y="393569"/>
                  </a:lnTo>
                  <a:lnTo>
                    <a:pt x="3440978" y="393569"/>
                  </a:lnTo>
                  <a:lnTo>
                    <a:pt x="3237778" y="0"/>
                  </a:lnTo>
                  <a:close/>
                </a:path>
              </a:pathLst>
            </a:custGeom>
            <a:solidFill>
              <a:srgbClr val="6552FF"/>
            </a:solidFill>
            <a:ln w="9525" cap="sq">
              <a:solidFill>
                <a:srgbClr val="6552FF"/>
              </a:solidFill>
              <a:prstDash val="solid"/>
              <a:miter/>
            </a:ln>
          </p:spPr>
        </p:sp>
        <p:sp>
          <p:nvSpPr>
            <p:cNvPr name="TextBox 6" id="6"/>
            <p:cNvSpPr txBox="true"/>
            <p:nvPr/>
          </p:nvSpPr>
          <p:spPr>
            <a:xfrm>
              <a:off x="101600" y="-47625"/>
              <a:ext cx="3237778" cy="441194"/>
            </a:xfrm>
            <a:prstGeom prst="rect">
              <a:avLst/>
            </a:prstGeom>
          </p:spPr>
          <p:txBody>
            <a:bodyPr anchor="ctr" rtlCol="false" tIns="50800" lIns="50800" bIns="50800" rIns="50800"/>
            <a:lstStyle/>
            <a:p>
              <a:pPr algn="ctr">
                <a:lnSpc>
                  <a:spcPts val="1959"/>
                </a:lnSpc>
              </a:pPr>
            </a:p>
          </p:txBody>
        </p:sp>
      </p:grpSp>
      <p:grpSp>
        <p:nvGrpSpPr>
          <p:cNvPr name="Group 7" id="7"/>
          <p:cNvGrpSpPr/>
          <p:nvPr/>
        </p:nvGrpSpPr>
        <p:grpSpPr>
          <a:xfrm rot="0">
            <a:off x="1028700" y="6338633"/>
            <a:ext cx="5322906" cy="608818"/>
            <a:chOff x="0" y="0"/>
            <a:chExt cx="3440978" cy="393569"/>
          </a:xfrm>
        </p:grpSpPr>
        <p:sp>
          <p:nvSpPr>
            <p:cNvPr name="Freeform 8" id="8"/>
            <p:cNvSpPr/>
            <p:nvPr/>
          </p:nvSpPr>
          <p:spPr>
            <a:xfrm flipH="false" flipV="false" rot="0">
              <a:off x="0" y="0"/>
              <a:ext cx="3440978" cy="393569"/>
            </a:xfrm>
            <a:custGeom>
              <a:avLst/>
              <a:gdLst/>
              <a:ahLst/>
              <a:cxnLst/>
              <a:rect r="r" b="b" t="t" l="l"/>
              <a:pathLst>
                <a:path h="393569" w="3440978">
                  <a:moveTo>
                    <a:pt x="3237778" y="0"/>
                  </a:moveTo>
                  <a:lnTo>
                    <a:pt x="0" y="0"/>
                  </a:lnTo>
                  <a:lnTo>
                    <a:pt x="203200" y="393569"/>
                  </a:lnTo>
                  <a:lnTo>
                    <a:pt x="3440978" y="393569"/>
                  </a:lnTo>
                  <a:lnTo>
                    <a:pt x="3237778" y="0"/>
                  </a:lnTo>
                  <a:close/>
                </a:path>
              </a:pathLst>
            </a:custGeom>
            <a:solidFill>
              <a:srgbClr val="141414"/>
            </a:solidFill>
            <a:ln w="9525" cap="sq">
              <a:solidFill>
                <a:srgbClr val="6552FF"/>
              </a:solidFill>
              <a:prstDash val="solid"/>
              <a:miter/>
            </a:ln>
          </p:spPr>
        </p:sp>
        <p:sp>
          <p:nvSpPr>
            <p:cNvPr name="TextBox 9" id="9"/>
            <p:cNvSpPr txBox="true"/>
            <p:nvPr/>
          </p:nvSpPr>
          <p:spPr>
            <a:xfrm>
              <a:off x="101600" y="-47625"/>
              <a:ext cx="3237778" cy="441194"/>
            </a:xfrm>
            <a:prstGeom prst="rect">
              <a:avLst/>
            </a:prstGeom>
          </p:spPr>
          <p:txBody>
            <a:bodyPr anchor="ctr" rtlCol="false" tIns="50800" lIns="50800" bIns="50800" rIns="50800"/>
            <a:lstStyle/>
            <a:p>
              <a:pPr algn="ctr">
                <a:lnSpc>
                  <a:spcPts val="1959"/>
                </a:lnSpc>
              </a:pPr>
            </a:p>
          </p:txBody>
        </p:sp>
      </p:grpSp>
      <p:grpSp>
        <p:nvGrpSpPr>
          <p:cNvPr name="Group 10" id="10"/>
          <p:cNvGrpSpPr/>
          <p:nvPr/>
        </p:nvGrpSpPr>
        <p:grpSpPr>
          <a:xfrm rot="0">
            <a:off x="1028700" y="7108916"/>
            <a:ext cx="5322906" cy="608818"/>
            <a:chOff x="0" y="0"/>
            <a:chExt cx="3440978" cy="393569"/>
          </a:xfrm>
        </p:grpSpPr>
        <p:sp>
          <p:nvSpPr>
            <p:cNvPr name="Freeform 11" id="11"/>
            <p:cNvSpPr/>
            <p:nvPr/>
          </p:nvSpPr>
          <p:spPr>
            <a:xfrm flipH="false" flipV="false" rot="0">
              <a:off x="0" y="0"/>
              <a:ext cx="3440978" cy="393569"/>
            </a:xfrm>
            <a:custGeom>
              <a:avLst/>
              <a:gdLst/>
              <a:ahLst/>
              <a:cxnLst/>
              <a:rect r="r" b="b" t="t" l="l"/>
              <a:pathLst>
                <a:path h="393569" w="3440978">
                  <a:moveTo>
                    <a:pt x="3237778" y="0"/>
                  </a:moveTo>
                  <a:lnTo>
                    <a:pt x="0" y="0"/>
                  </a:lnTo>
                  <a:lnTo>
                    <a:pt x="203200" y="393569"/>
                  </a:lnTo>
                  <a:lnTo>
                    <a:pt x="3440978" y="393569"/>
                  </a:lnTo>
                  <a:lnTo>
                    <a:pt x="3237778" y="0"/>
                  </a:lnTo>
                  <a:close/>
                </a:path>
              </a:pathLst>
            </a:custGeom>
            <a:solidFill>
              <a:srgbClr val="141414"/>
            </a:solidFill>
            <a:ln w="9525" cap="sq">
              <a:solidFill>
                <a:srgbClr val="6552FF"/>
              </a:solidFill>
              <a:prstDash val="solid"/>
              <a:miter/>
            </a:ln>
          </p:spPr>
        </p:sp>
        <p:sp>
          <p:nvSpPr>
            <p:cNvPr name="TextBox 12" id="12"/>
            <p:cNvSpPr txBox="true"/>
            <p:nvPr/>
          </p:nvSpPr>
          <p:spPr>
            <a:xfrm>
              <a:off x="101600" y="-47625"/>
              <a:ext cx="3237778" cy="441194"/>
            </a:xfrm>
            <a:prstGeom prst="rect">
              <a:avLst/>
            </a:prstGeom>
          </p:spPr>
          <p:txBody>
            <a:bodyPr anchor="ctr" rtlCol="false" tIns="50800" lIns="50800" bIns="50800" rIns="50800"/>
            <a:lstStyle/>
            <a:p>
              <a:pPr algn="ctr">
                <a:lnSpc>
                  <a:spcPts val="1959"/>
                </a:lnSpc>
              </a:pPr>
            </a:p>
          </p:txBody>
        </p:sp>
      </p:grpSp>
      <p:grpSp>
        <p:nvGrpSpPr>
          <p:cNvPr name="Group 13" id="13"/>
          <p:cNvGrpSpPr/>
          <p:nvPr/>
        </p:nvGrpSpPr>
        <p:grpSpPr>
          <a:xfrm rot="0">
            <a:off x="1028700" y="7879199"/>
            <a:ext cx="5322906" cy="608818"/>
            <a:chOff x="0" y="0"/>
            <a:chExt cx="3440978" cy="393569"/>
          </a:xfrm>
        </p:grpSpPr>
        <p:sp>
          <p:nvSpPr>
            <p:cNvPr name="Freeform 14" id="14"/>
            <p:cNvSpPr/>
            <p:nvPr/>
          </p:nvSpPr>
          <p:spPr>
            <a:xfrm flipH="false" flipV="false" rot="0">
              <a:off x="0" y="0"/>
              <a:ext cx="3440978" cy="393569"/>
            </a:xfrm>
            <a:custGeom>
              <a:avLst/>
              <a:gdLst/>
              <a:ahLst/>
              <a:cxnLst/>
              <a:rect r="r" b="b" t="t" l="l"/>
              <a:pathLst>
                <a:path h="393569" w="3440978">
                  <a:moveTo>
                    <a:pt x="3237778" y="0"/>
                  </a:moveTo>
                  <a:lnTo>
                    <a:pt x="0" y="0"/>
                  </a:lnTo>
                  <a:lnTo>
                    <a:pt x="203200" y="393569"/>
                  </a:lnTo>
                  <a:lnTo>
                    <a:pt x="3440978" y="393569"/>
                  </a:lnTo>
                  <a:lnTo>
                    <a:pt x="3237778" y="0"/>
                  </a:lnTo>
                  <a:close/>
                </a:path>
              </a:pathLst>
            </a:custGeom>
            <a:solidFill>
              <a:srgbClr val="141414"/>
            </a:solidFill>
            <a:ln w="9525" cap="sq">
              <a:solidFill>
                <a:srgbClr val="6552FF"/>
              </a:solidFill>
              <a:prstDash val="solid"/>
              <a:miter/>
            </a:ln>
          </p:spPr>
        </p:sp>
        <p:sp>
          <p:nvSpPr>
            <p:cNvPr name="TextBox 15" id="15"/>
            <p:cNvSpPr txBox="true"/>
            <p:nvPr/>
          </p:nvSpPr>
          <p:spPr>
            <a:xfrm>
              <a:off x="101600" y="-47625"/>
              <a:ext cx="3237778" cy="441194"/>
            </a:xfrm>
            <a:prstGeom prst="rect">
              <a:avLst/>
            </a:prstGeom>
          </p:spPr>
          <p:txBody>
            <a:bodyPr anchor="ctr" rtlCol="false" tIns="50800" lIns="50800" bIns="50800" rIns="50800"/>
            <a:lstStyle/>
            <a:p>
              <a:pPr algn="ctr">
                <a:lnSpc>
                  <a:spcPts val="1959"/>
                </a:lnSpc>
              </a:pPr>
            </a:p>
          </p:txBody>
        </p:sp>
      </p:grpSp>
      <p:grpSp>
        <p:nvGrpSpPr>
          <p:cNvPr name="Group 16" id="16"/>
          <p:cNvGrpSpPr/>
          <p:nvPr/>
        </p:nvGrpSpPr>
        <p:grpSpPr>
          <a:xfrm rot="0">
            <a:off x="1028700" y="8649482"/>
            <a:ext cx="5322906" cy="608818"/>
            <a:chOff x="0" y="0"/>
            <a:chExt cx="3440978" cy="393569"/>
          </a:xfrm>
        </p:grpSpPr>
        <p:sp>
          <p:nvSpPr>
            <p:cNvPr name="Freeform 17" id="17"/>
            <p:cNvSpPr/>
            <p:nvPr/>
          </p:nvSpPr>
          <p:spPr>
            <a:xfrm flipH="false" flipV="false" rot="0">
              <a:off x="0" y="0"/>
              <a:ext cx="3440978" cy="393569"/>
            </a:xfrm>
            <a:custGeom>
              <a:avLst/>
              <a:gdLst/>
              <a:ahLst/>
              <a:cxnLst/>
              <a:rect r="r" b="b" t="t" l="l"/>
              <a:pathLst>
                <a:path h="393569" w="3440978">
                  <a:moveTo>
                    <a:pt x="3237778" y="0"/>
                  </a:moveTo>
                  <a:lnTo>
                    <a:pt x="0" y="0"/>
                  </a:lnTo>
                  <a:lnTo>
                    <a:pt x="203200" y="393569"/>
                  </a:lnTo>
                  <a:lnTo>
                    <a:pt x="3440978" y="393569"/>
                  </a:lnTo>
                  <a:lnTo>
                    <a:pt x="3237778" y="0"/>
                  </a:lnTo>
                  <a:close/>
                </a:path>
              </a:pathLst>
            </a:custGeom>
            <a:solidFill>
              <a:srgbClr val="141414"/>
            </a:solidFill>
            <a:ln w="9525" cap="sq">
              <a:solidFill>
                <a:srgbClr val="6552FF"/>
              </a:solidFill>
              <a:prstDash val="solid"/>
              <a:miter/>
            </a:ln>
          </p:spPr>
        </p:sp>
        <p:sp>
          <p:nvSpPr>
            <p:cNvPr name="TextBox 18" id="18"/>
            <p:cNvSpPr txBox="true"/>
            <p:nvPr/>
          </p:nvSpPr>
          <p:spPr>
            <a:xfrm>
              <a:off x="101600" y="-47625"/>
              <a:ext cx="3237778" cy="441194"/>
            </a:xfrm>
            <a:prstGeom prst="rect">
              <a:avLst/>
            </a:prstGeom>
          </p:spPr>
          <p:txBody>
            <a:bodyPr anchor="ctr" rtlCol="false" tIns="50800" lIns="50800" bIns="50800" rIns="50800"/>
            <a:lstStyle/>
            <a:p>
              <a:pPr algn="ctr">
                <a:lnSpc>
                  <a:spcPts val="1959"/>
                </a:lnSpc>
              </a:pPr>
            </a:p>
          </p:txBody>
        </p:sp>
      </p:grpSp>
      <p:sp>
        <p:nvSpPr>
          <p:cNvPr name="Freeform 19" id="19"/>
          <p:cNvSpPr/>
          <p:nvPr/>
        </p:nvSpPr>
        <p:spPr>
          <a:xfrm flipH="false" flipV="false" rot="0">
            <a:off x="1028700" y="1028700"/>
            <a:ext cx="320528" cy="320528"/>
          </a:xfrm>
          <a:custGeom>
            <a:avLst/>
            <a:gdLst/>
            <a:ahLst/>
            <a:cxnLst/>
            <a:rect r="r" b="b" t="t" l="l"/>
            <a:pathLst>
              <a:path h="320528" w="320528">
                <a:moveTo>
                  <a:pt x="0" y="0"/>
                </a:moveTo>
                <a:lnTo>
                  <a:pt x="320528" y="0"/>
                </a:lnTo>
                <a:lnTo>
                  <a:pt x="320528" y="320528"/>
                </a:lnTo>
                <a:lnTo>
                  <a:pt x="0" y="32052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20" id="20"/>
          <p:cNvSpPr txBox="true"/>
          <p:nvPr/>
        </p:nvSpPr>
        <p:spPr>
          <a:xfrm rot="0">
            <a:off x="969786" y="3510956"/>
            <a:ext cx="8446776" cy="932985"/>
          </a:xfrm>
          <a:prstGeom prst="rect">
            <a:avLst/>
          </a:prstGeom>
        </p:spPr>
        <p:txBody>
          <a:bodyPr anchor="t" rtlCol="false" tIns="0" lIns="0" bIns="0" rIns="0">
            <a:spAutoFit/>
          </a:bodyPr>
          <a:lstStyle/>
          <a:p>
            <a:pPr algn="l">
              <a:lnSpc>
                <a:spcPts val="5932"/>
              </a:lnSpc>
            </a:pPr>
            <a:r>
              <a:rPr lang="en-US" sz="9726">
                <a:solidFill>
                  <a:srgbClr val="6552FF"/>
                </a:solidFill>
                <a:latin typeface="RQND Pro UltraWide"/>
                <a:ea typeface="RQND Pro UltraWide"/>
                <a:cs typeface="RQND Pro UltraWide"/>
                <a:sym typeface="RQND Pro UltraWide"/>
              </a:rPr>
              <a:t>Thank You</a:t>
            </a:r>
          </a:p>
        </p:txBody>
      </p:sp>
      <p:sp>
        <p:nvSpPr>
          <p:cNvPr name="TextBox 21" id="21"/>
          <p:cNvSpPr txBox="true"/>
          <p:nvPr/>
        </p:nvSpPr>
        <p:spPr>
          <a:xfrm rot="0">
            <a:off x="1622165" y="1079563"/>
            <a:ext cx="3623158" cy="302832"/>
          </a:xfrm>
          <a:prstGeom prst="rect">
            <a:avLst/>
          </a:prstGeom>
        </p:spPr>
        <p:txBody>
          <a:bodyPr anchor="t" rtlCol="false" tIns="0" lIns="0" bIns="0" rIns="0">
            <a:spAutoFit/>
          </a:bodyPr>
          <a:lstStyle/>
          <a:p>
            <a:pPr algn="l">
              <a:lnSpc>
                <a:spcPts val="1902"/>
              </a:lnSpc>
            </a:pPr>
            <a:r>
              <a:rPr lang="en-US" sz="3119">
                <a:solidFill>
                  <a:srgbClr val="FFFFFF"/>
                </a:solidFill>
                <a:latin typeface="RQND Pro UltraWide"/>
                <a:ea typeface="RQND Pro UltraWide"/>
                <a:cs typeface="RQND Pro UltraWide"/>
                <a:sym typeface="RQND Pro UltraWide"/>
              </a:rPr>
              <a:t>Borcelle</a:t>
            </a:r>
          </a:p>
        </p:txBody>
      </p:sp>
      <p:sp>
        <p:nvSpPr>
          <p:cNvPr name="TextBox 22" id="22"/>
          <p:cNvSpPr txBox="true"/>
          <p:nvPr/>
        </p:nvSpPr>
        <p:spPr>
          <a:xfrm rot="0">
            <a:off x="1086656" y="5643275"/>
            <a:ext cx="5264950" cy="381033"/>
          </a:xfrm>
          <a:prstGeom prst="rect">
            <a:avLst/>
          </a:prstGeom>
        </p:spPr>
        <p:txBody>
          <a:bodyPr anchor="t" rtlCol="false" tIns="0" lIns="0" bIns="0" rIns="0">
            <a:spAutoFit/>
          </a:bodyPr>
          <a:lstStyle/>
          <a:p>
            <a:pPr algn="ctr">
              <a:lnSpc>
                <a:spcPts val="2879"/>
              </a:lnSpc>
            </a:pPr>
            <a:r>
              <a:rPr lang="en-US" sz="2399">
                <a:solidFill>
                  <a:srgbClr val="FFFFFF"/>
                </a:solidFill>
                <a:latin typeface="Poppins"/>
                <a:ea typeface="Poppins"/>
                <a:cs typeface="Poppins"/>
                <a:sym typeface="Poppins"/>
              </a:rPr>
              <a:t>Get In Touch</a:t>
            </a:r>
          </a:p>
        </p:txBody>
      </p:sp>
      <p:grpSp>
        <p:nvGrpSpPr>
          <p:cNvPr name="Group 23" id="23"/>
          <p:cNvGrpSpPr/>
          <p:nvPr/>
        </p:nvGrpSpPr>
        <p:grpSpPr>
          <a:xfrm rot="0">
            <a:off x="12000060" y="1028700"/>
            <a:ext cx="5259240" cy="4857256"/>
            <a:chOff x="0" y="0"/>
            <a:chExt cx="660050" cy="609600"/>
          </a:xfrm>
        </p:grpSpPr>
        <p:sp>
          <p:nvSpPr>
            <p:cNvPr name="Freeform 24" id="24"/>
            <p:cNvSpPr/>
            <p:nvPr/>
          </p:nvSpPr>
          <p:spPr>
            <a:xfrm flipH="false" flipV="false" rot="0">
              <a:off x="0" y="0"/>
              <a:ext cx="660050" cy="609600"/>
            </a:xfrm>
            <a:custGeom>
              <a:avLst/>
              <a:gdLst/>
              <a:ahLst/>
              <a:cxnLst/>
              <a:rect r="r" b="b" t="t" l="l"/>
              <a:pathLst>
                <a:path h="609600" w="660050">
                  <a:moveTo>
                    <a:pt x="203200" y="0"/>
                  </a:moveTo>
                  <a:lnTo>
                    <a:pt x="660050" y="0"/>
                  </a:lnTo>
                  <a:lnTo>
                    <a:pt x="456850" y="609600"/>
                  </a:lnTo>
                  <a:lnTo>
                    <a:pt x="0" y="609600"/>
                  </a:lnTo>
                  <a:lnTo>
                    <a:pt x="203200" y="0"/>
                  </a:lnTo>
                  <a:close/>
                </a:path>
              </a:pathLst>
            </a:custGeom>
            <a:blipFill>
              <a:blip r:embed="rId6"/>
              <a:stretch>
                <a:fillRect l="-32094" t="0" r="-32094" b="0"/>
              </a:stretch>
            </a:blipFill>
          </p:spPr>
        </p:sp>
      </p:grpSp>
      <p:grpSp>
        <p:nvGrpSpPr>
          <p:cNvPr name="Group 25" id="25"/>
          <p:cNvGrpSpPr/>
          <p:nvPr/>
        </p:nvGrpSpPr>
        <p:grpSpPr>
          <a:xfrm rot="0">
            <a:off x="9202914" y="6057747"/>
            <a:ext cx="5259240" cy="4857256"/>
            <a:chOff x="0" y="0"/>
            <a:chExt cx="660050" cy="609600"/>
          </a:xfrm>
        </p:grpSpPr>
        <p:sp>
          <p:nvSpPr>
            <p:cNvPr name="Freeform 26" id="26"/>
            <p:cNvSpPr/>
            <p:nvPr/>
          </p:nvSpPr>
          <p:spPr>
            <a:xfrm flipH="false" flipV="false" rot="0">
              <a:off x="0" y="0"/>
              <a:ext cx="660050" cy="609600"/>
            </a:xfrm>
            <a:custGeom>
              <a:avLst/>
              <a:gdLst/>
              <a:ahLst/>
              <a:cxnLst/>
              <a:rect r="r" b="b" t="t" l="l"/>
              <a:pathLst>
                <a:path h="609600" w="660050">
                  <a:moveTo>
                    <a:pt x="203200" y="0"/>
                  </a:moveTo>
                  <a:lnTo>
                    <a:pt x="660050" y="0"/>
                  </a:lnTo>
                  <a:lnTo>
                    <a:pt x="456850" y="609600"/>
                  </a:lnTo>
                  <a:lnTo>
                    <a:pt x="0" y="609600"/>
                  </a:lnTo>
                  <a:lnTo>
                    <a:pt x="203200" y="0"/>
                  </a:lnTo>
                  <a:close/>
                </a:path>
              </a:pathLst>
            </a:custGeom>
            <a:blipFill>
              <a:blip r:embed="rId7"/>
              <a:stretch>
                <a:fillRect l="-63860" t="0" r="-328" b="0"/>
              </a:stretch>
            </a:blipFill>
          </p:spPr>
        </p:sp>
      </p:grpSp>
      <p:sp>
        <p:nvSpPr>
          <p:cNvPr name="Freeform 27" id="27"/>
          <p:cNvSpPr/>
          <p:nvPr/>
        </p:nvSpPr>
        <p:spPr>
          <a:xfrm flipH="false" flipV="false" rot="0">
            <a:off x="1691184" y="6482778"/>
            <a:ext cx="320528" cy="320528"/>
          </a:xfrm>
          <a:custGeom>
            <a:avLst/>
            <a:gdLst/>
            <a:ahLst/>
            <a:cxnLst/>
            <a:rect r="r" b="b" t="t" l="l"/>
            <a:pathLst>
              <a:path h="320528" w="320528">
                <a:moveTo>
                  <a:pt x="0" y="0"/>
                </a:moveTo>
                <a:lnTo>
                  <a:pt x="320529" y="0"/>
                </a:lnTo>
                <a:lnTo>
                  <a:pt x="320529" y="320528"/>
                </a:lnTo>
                <a:lnTo>
                  <a:pt x="0" y="320528"/>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28" id="28"/>
          <p:cNvSpPr/>
          <p:nvPr/>
        </p:nvSpPr>
        <p:spPr>
          <a:xfrm flipH="false" flipV="false" rot="0">
            <a:off x="1691184" y="7244346"/>
            <a:ext cx="320528" cy="320528"/>
          </a:xfrm>
          <a:custGeom>
            <a:avLst/>
            <a:gdLst/>
            <a:ahLst/>
            <a:cxnLst/>
            <a:rect r="r" b="b" t="t" l="l"/>
            <a:pathLst>
              <a:path h="320528" w="320528">
                <a:moveTo>
                  <a:pt x="0" y="0"/>
                </a:moveTo>
                <a:lnTo>
                  <a:pt x="320529" y="0"/>
                </a:lnTo>
                <a:lnTo>
                  <a:pt x="320529" y="320528"/>
                </a:lnTo>
                <a:lnTo>
                  <a:pt x="0" y="320528"/>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29" id="29"/>
          <p:cNvSpPr/>
          <p:nvPr/>
        </p:nvSpPr>
        <p:spPr>
          <a:xfrm flipH="false" flipV="false" rot="0">
            <a:off x="1691184" y="8022534"/>
            <a:ext cx="320528" cy="320528"/>
          </a:xfrm>
          <a:custGeom>
            <a:avLst/>
            <a:gdLst/>
            <a:ahLst/>
            <a:cxnLst/>
            <a:rect r="r" b="b" t="t" l="l"/>
            <a:pathLst>
              <a:path h="320528" w="320528">
                <a:moveTo>
                  <a:pt x="0" y="0"/>
                </a:moveTo>
                <a:lnTo>
                  <a:pt x="320529" y="0"/>
                </a:lnTo>
                <a:lnTo>
                  <a:pt x="320529" y="320528"/>
                </a:lnTo>
                <a:lnTo>
                  <a:pt x="0" y="320528"/>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30" id="30"/>
          <p:cNvSpPr/>
          <p:nvPr/>
        </p:nvSpPr>
        <p:spPr>
          <a:xfrm flipH="false" flipV="false" rot="0">
            <a:off x="1643365" y="8802342"/>
            <a:ext cx="320528" cy="320528"/>
          </a:xfrm>
          <a:custGeom>
            <a:avLst/>
            <a:gdLst/>
            <a:ahLst/>
            <a:cxnLst/>
            <a:rect r="r" b="b" t="t" l="l"/>
            <a:pathLst>
              <a:path h="320528" w="320528">
                <a:moveTo>
                  <a:pt x="0" y="0"/>
                </a:moveTo>
                <a:lnTo>
                  <a:pt x="320528" y="0"/>
                </a:lnTo>
                <a:lnTo>
                  <a:pt x="320528" y="320528"/>
                </a:lnTo>
                <a:lnTo>
                  <a:pt x="0" y="320528"/>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TextBox 31" id="31"/>
          <p:cNvSpPr txBox="true"/>
          <p:nvPr/>
        </p:nvSpPr>
        <p:spPr>
          <a:xfrm rot="0">
            <a:off x="2304258" y="6489339"/>
            <a:ext cx="3289224" cy="259781"/>
          </a:xfrm>
          <a:prstGeom prst="rect">
            <a:avLst/>
          </a:prstGeom>
        </p:spPr>
        <p:txBody>
          <a:bodyPr anchor="t" rtlCol="false" tIns="0" lIns="0" bIns="0" rIns="0">
            <a:spAutoFit/>
          </a:bodyPr>
          <a:lstStyle/>
          <a:p>
            <a:pPr algn="l">
              <a:lnSpc>
                <a:spcPts val="1960"/>
              </a:lnSpc>
              <a:spcBef>
                <a:spcPct val="0"/>
              </a:spcBef>
            </a:pPr>
            <a:r>
              <a:rPr lang="en-US" sz="1400">
                <a:solidFill>
                  <a:srgbClr val="FFFFFF"/>
                </a:solidFill>
                <a:latin typeface="Poppins"/>
                <a:ea typeface="Poppins"/>
                <a:cs typeface="Poppins"/>
                <a:sym typeface="Poppins"/>
              </a:rPr>
              <a:t>+123-456-7890</a:t>
            </a:r>
          </a:p>
        </p:txBody>
      </p:sp>
      <p:sp>
        <p:nvSpPr>
          <p:cNvPr name="TextBox 32" id="32"/>
          <p:cNvSpPr txBox="true"/>
          <p:nvPr/>
        </p:nvSpPr>
        <p:spPr>
          <a:xfrm rot="0">
            <a:off x="2304258" y="7250907"/>
            <a:ext cx="2580512" cy="259781"/>
          </a:xfrm>
          <a:prstGeom prst="rect">
            <a:avLst/>
          </a:prstGeom>
        </p:spPr>
        <p:txBody>
          <a:bodyPr anchor="t" rtlCol="false" tIns="0" lIns="0" bIns="0" rIns="0">
            <a:spAutoFit/>
          </a:bodyPr>
          <a:lstStyle/>
          <a:p>
            <a:pPr algn="l">
              <a:lnSpc>
                <a:spcPts val="1960"/>
              </a:lnSpc>
              <a:spcBef>
                <a:spcPct val="0"/>
              </a:spcBef>
            </a:pPr>
            <a:r>
              <a:rPr lang="en-US" sz="1400">
                <a:solidFill>
                  <a:srgbClr val="FFFFFF"/>
                </a:solidFill>
                <a:latin typeface="Poppins"/>
                <a:ea typeface="Poppins"/>
                <a:cs typeface="Poppins"/>
                <a:sym typeface="Poppins"/>
              </a:rPr>
              <a:t>WWW.REALLYGREATSITE.COM</a:t>
            </a:r>
          </a:p>
        </p:txBody>
      </p:sp>
      <p:sp>
        <p:nvSpPr>
          <p:cNvPr name="TextBox 33" id="33"/>
          <p:cNvSpPr txBox="true"/>
          <p:nvPr/>
        </p:nvSpPr>
        <p:spPr>
          <a:xfrm rot="0">
            <a:off x="2304258" y="8029095"/>
            <a:ext cx="2684226" cy="259781"/>
          </a:xfrm>
          <a:prstGeom prst="rect">
            <a:avLst/>
          </a:prstGeom>
        </p:spPr>
        <p:txBody>
          <a:bodyPr anchor="t" rtlCol="false" tIns="0" lIns="0" bIns="0" rIns="0">
            <a:spAutoFit/>
          </a:bodyPr>
          <a:lstStyle/>
          <a:p>
            <a:pPr algn="l">
              <a:lnSpc>
                <a:spcPts val="1960"/>
              </a:lnSpc>
              <a:spcBef>
                <a:spcPct val="0"/>
              </a:spcBef>
            </a:pPr>
            <a:r>
              <a:rPr lang="en-US" sz="1400">
                <a:solidFill>
                  <a:srgbClr val="FFFFFF"/>
                </a:solidFill>
                <a:latin typeface="Poppins"/>
                <a:ea typeface="Poppins"/>
                <a:cs typeface="Poppins"/>
                <a:sym typeface="Poppins"/>
              </a:rPr>
              <a:t>HELLO@REALLYGREATSITE.COM</a:t>
            </a:r>
          </a:p>
        </p:txBody>
      </p:sp>
      <p:sp>
        <p:nvSpPr>
          <p:cNvPr name="TextBox 34" id="34"/>
          <p:cNvSpPr txBox="true"/>
          <p:nvPr/>
        </p:nvSpPr>
        <p:spPr>
          <a:xfrm rot="0">
            <a:off x="2256438" y="8808903"/>
            <a:ext cx="3289224" cy="259781"/>
          </a:xfrm>
          <a:prstGeom prst="rect">
            <a:avLst/>
          </a:prstGeom>
        </p:spPr>
        <p:txBody>
          <a:bodyPr anchor="t" rtlCol="false" tIns="0" lIns="0" bIns="0" rIns="0">
            <a:spAutoFit/>
          </a:bodyPr>
          <a:lstStyle/>
          <a:p>
            <a:pPr algn="l">
              <a:lnSpc>
                <a:spcPts val="1960"/>
              </a:lnSpc>
              <a:spcBef>
                <a:spcPct val="0"/>
              </a:spcBef>
            </a:pPr>
            <a:r>
              <a:rPr lang="en-US" sz="1400">
                <a:solidFill>
                  <a:srgbClr val="FFFFFF"/>
                </a:solidFill>
                <a:latin typeface="Poppins"/>
                <a:ea typeface="Poppins"/>
                <a:cs typeface="Poppins"/>
                <a:sym typeface="Poppins"/>
              </a:rPr>
              <a:t>123 ANYWHERE ST., ANY CITY, ST 12345</a:t>
            </a:r>
          </a:p>
        </p:txBody>
      </p:sp>
      <p:sp>
        <p:nvSpPr>
          <p:cNvPr name="Freeform 35" id="35"/>
          <p:cNvSpPr/>
          <p:nvPr/>
        </p:nvSpPr>
        <p:spPr>
          <a:xfrm flipH="false" flipV="false" rot="0">
            <a:off x="16656300" y="9107550"/>
            <a:ext cx="603000" cy="150750"/>
          </a:xfrm>
          <a:custGeom>
            <a:avLst/>
            <a:gdLst/>
            <a:ahLst/>
            <a:cxnLst/>
            <a:rect r="r" b="b" t="t" l="l"/>
            <a:pathLst>
              <a:path h="150750" w="603000">
                <a:moveTo>
                  <a:pt x="0" y="0"/>
                </a:moveTo>
                <a:lnTo>
                  <a:pt x="603000" y="0"/>
                </a:lnTo>
                <a:lnTo>
                  <a:pt x="603000" y="150750"/>
                </a:lnTo>
                <a:lnTo>
                  <a:pt x="0" y="150750"/>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
        <p:nvSpPr>
          <p:cNvPr name="Freeform 36" id="36"/>
          <p:cNvSpPr/>
          <p:nvPr/>
        </p:nvSpPr>
        <p:spPr>
          <a:xfrm flipH="false" flipV="false" rot="0">
            <a:off x="9416563" y="1028700"/>
            <a:ext cx="603000" cy="150750"/>
          </a:xfrm>
          <a:custGeom>
            <a:avLst/>
            <a:gdLst/>
            <a:ahLst/>
            <a:cxnLst/>
            <a:rect r="r" b="b" t="t" l="l"/>
            <a:pathLst>
              <a:path h="150750" w="603000">
                <a:moveTo>
                  <a:pt x="0" y="0"/>
                </a:moveTo>
                <a:lnTo>
                  <a:pt x="602999" y="0"/>
                </a:lnTo>
                <a:lnTo>
                  <a:pt x="602999" y="150750"/>
                </a:lnTo>
                <a:lnTo>
                  <a:pt x="0" y="150750"/>
                </a:lnTo>
                <a:lnTo>
                  <a:pt x="0" y="0"/>
                </a:lnTo>
                <a:close/>
              </a:path>
            </a:pathLst>
          </a:custGeom>
          <a:blipFill>
            <a:blip r:embed="rId16">
              <a:extLst>
                <a:ext uri="{96DAC541-7B7A-43D3-8B79-37D633B846F1}">
                  <asvg:svgBlip xmlns:asvg="http://schemas.microsoft.com/office/drawing/2016/SVG/main" r:embed="rId17"/>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DAHJvgBbZwM</dc:identifier>
  <dcterms:modified xsi:type="dcterms:W3CDTF">2011-08-01T06:04:30Z</dcterms:modified>
  <cp:revision>1</cp:revision>
  <dc:title>Purple and Black Futuristic Game Developer Presentation</dc:title>
</cp:coreProperties>
</file>